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4" r:id="rId11"/>
    <p:sldId id="265" r:id="rId12"/>
    <p:sldId id="266" r:id="rId13"/>
    <p:sldId id="267" r:id="rId14"/>
    <p:sldId id="271" r:id="rId15"/>
    <p:sldId id="270" r:id="rId16"/>
    <p:sldId id="269" r:id="rId17"/>
    <p:sldId id="272" r:id="rId18"/>
    <p:sldId id="273" r:id="rId19"/>
    <p:sldId id="275" r:id="rId20"/>
    <p:sldId id="278" r:id="rId21"/>
    <p:sldId id="277" r:id="rId22"/>
    <p:sldId id="274" r:id="rId23"/>
    <p:sldId id="276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just format 3 - Dekorfär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just format 1 - Dekorfärg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74" autoAdjust="0"/>
  </p:normalViewPr>
  <p:slideViewPr>
    <p:cSldViewPr snapToGrid="0">
      <p:cViewPr varScale="1">
        <p:scale>
          <a:sx n="54" d="100"/>
          <a:sy n="54" d="100"/>
        </p:scale>
        <p:origin x="72" y="7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8BC0E0-44D1-4FCB-8DD6-24FDDF219A2E}" type="doc">
      <dgm:prSet loTypeId="urn:microsoft.com/office/officeart/2008/layout/LinedList" loCatId="list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A7A1147C-DE56-4002-996F-D9940B781DB5}">
      <dgm:prSet/>
      <dgm:spPr/>
      <dgm:t>
        <a:bodyPr/>
        <a:lstStyle/>
        <a:p>
          <a:r>
            <a:rPr lang="en-US" b="0" i="0" dirty="0"/>
            <a:t>Road Weather Information Systems</a:t>
          </a:r>
          <a:endParaRPr lang="en-US" dirty="0"/>
        </a:p>
      </dgm:t>
    </dgm:pt>
    <dgm:pt modelId="{79AA0AC2-CA7B-4FCE-BB5D-9B65273AE254}" type="parTrans" cxnId="{11CA3E9E-0575-4103-8D21-DC5167BDB79D}">
      <dgm:prSet/>
      <dgm:spPr/>
      <dgm:t>
        <a:bodyPr/>
        <a:lstStyle/>
        <a:p>
          <a:endParaRPr lang="en-US"/>
        </a:p>
      </dgm:t>
    </dgm:pt>
    <dgm:pt modelId="{7C5A15B5-1A99-448E-AE81-12D10F5D97F0}" type="sibTrans" cxnId="{11CA3E9E-0575-4103-8D21-DC5167BDB79D}">
      <dgm:prSet/>
      <dgm:spPr/>
      <dgm:t>
        <a:bodyPr/>
        <a:lstStyle/>
        <a:p>
          <a:endParaRPr lang="en-US"/>
        </a:p>
      </dgm:t>
    </dgm:pt>
    <dgm:pt modelId="{DF06755D-BA47-4430-8F78-73631506E79E}">
      <dgm:prSet/>
      <dgm:spPr/>
      <dgm:t>
        <a:bodyPr/>
        <a:lstStyle/>
        <a:p>
          <a:r>
            <a:rPr lang="en-US" b="0" i="0"/>
            <a:t>Machine learning and supervised learning</a:t>
          </a:r>
          <a:endParaRPr lang="en-US"/>
        </a:p>
      </dgm:t>
    </dgm:pt>
    <dgm:pt modelId="{94FB0943-9265-461D-A570-64397815E141}" type="parTrans" cxnId="{BD9E3FB1-2F22-4971-85A1-1D828FBB8F4D}">
      <dgm:prSet/>
      <dgm:spPr/>
      <dgm:t>
        <a:bodyPr/>
        <a:lstStyle/>
        <a:p>
          <a:endParaRPr lang="en-US"/>
        </a:p>
      </dgm:t>
    </dgm:pt>
    <dgm:pt modelId="{97C10528-ECEB-4A4F-A244-CABB823E3865}" type="sibTrans" cxnId="{BD9E3FB1-2F22-4971-85A1-1D828FBB8F4D}">
      <dgm:prSet/>
      <dgm:spPr/>
      <dgm:t>
        <a:bodyPr/>
        <a:lstStyle/>
        <a:p>
          <a:endParaRPr lang="en-US"/>
        </a:p>
      </dgm:t>
    </dgm:pt>
    <dgm:pt modelId="{869D73C4-21E5-4E99-83E6-802AAC998987}">
      <dgm:prSet/>
      <dgm:spPr/>
      <dgm:t>
        <a:bodyPr/>
        <a:lstStyle/>
        <a:p>
          <a:r>
            <a:rPr lang="en-US" b="0" i="0"/>
            <a:t>Thesis objective and delimitations</a:t>
          </a:r>
          <a:endParaRPr lang="en-US"/>
        </a:p>
      </dgm:t>
    </dgm:pt>
    <dgm:pt modelId="{31D4D2F2-E9DA-4380-9B42-6A43CB3E467E}" type="parTrans" cxnId="{C06221DD-B6FD-4AB5-BCFC-90A587AE09A0}">
      <dgm:prSet/>
      <dgm:spPr/>
      <dgm:t>
        <a:bodyPr/>
        <a:lstStyle/>
        <a:p>
          <a:endParaRPr lang="en-US"/>
        </a:p>
      </dgm:t>
    </dgm:pt>
    <dgm:pt modelId="{27635E78-12C1-417D-9B27-B072A804ED6B}" type="sibTrans" cxnId="{C06221DD-B6FD-4AB5-BCFC-90A587AE09A0}">
      <dgm:prSet/>
      <dgm:spPr/>
      <dgm:t>
        <a:bodyPr/>
        <a:lstStyle/>
        <a:p>
          <a:endParaRPr lang="en-US"/>
        </a:p>
      </dgm:t>
    </dgm:pt>
    <dgm:pt modelId="{55EE5075-2D69-435D-A818-F01F77F74D49}">
      <dgm:prSet/>
      <dgm:spPr/>
      <dgm:t>
        <a:bodyPr/>
        <a:lstStyle/>
        <a:p>
          <a:r>
            <a:rPr lang="en-US" b="0" i="0"/>
            <a:t>Provided data</a:t>
          </a:r>
          <a:endParaRPr lang="en-US"/>
        </a:p>
      </dgm:t>
    </dgm:pt>
    <dgm:pt modelId="{BA91D3EF-D437-4CDB-8F27-A43D60A773AD}" type="parTrans" cxnId="{71B14161-5E2E-495D-978F-28144B94785C}">
      <dgm:prSet/>
      <dgm:spPr/>
      <dgm:t>
        <a:bodyPr/>
        <a:lstStyle/>
        <a:p>
          <a:endParaRPr lang="en-US"/>
        </a:p>
      </dgm:t>
    </dgm:pt>
    <dgm:pt modelId="{7463ED7A-705F-43C1-AF6D-B719FCFBAC29}" type="sibTrans" cxnId="{71B14161-5E2E-495D-978F-28144B94785C}">
      <dgm:prSet/>
      <dgm:spPr/>
      <dgm:t>
        <a:bodyPr/>
        <a:lstStyle/>
        <a:p>
          <a:endParaRPr lang="en-US"/>
        </a:p>
      </dgm:t>
    </dgm:pt>
    <dgm:pt modelId="{8DFB3259-6543-4EDF-91D8-8C200C8DE378}">
      <dgm:prSet/>
      <dgm:spPr/>
      <dgm:t>
        <a:bodyPr/>
        <a:lstStyle/>
        <a:p>
          <a:r>
            <a:rPr lang="en-US" b="0" i="0"/>
            <a:t>Research approach and experimental methodology</a:t>
          </a:r>
          <a:endParaRPr lang="en-US"/>
        </a:p>
      </dgm:t>
    </dgm:pt>
    <dgm:pt modelId="{6C8CD54E-62D1-44AE-92B0-67BC13AE2875}" type="parTrans" cxnId="{7E51B268-9A01-4D15-A3F3-820992167BA8}">
      <dgm:prSet/>
      <dgm:spPr/>
      <dgm:t>
        <a:bodyPr/>
        <a:lstStyle/>
        <a:p>
          <a:endParaRPr lang="en-US"/>
        </a:p>
      </dgm:t>
    </dgm:pt>
    <dgm:pt modelId="{0B27C6BB-A58B-4B04-9150-14D88A33BC08}" type="sibTrans" cxnId="{7E51B268-9A01-4D15-A3F3-820992167BA8}">
      <dgm:prSet/>
      <dgm:spPr/>
      <dgm:t>
        <a:bodyPr/>
        <a:lstStyle/>
        <a:p>
          <a:endParaRPr lang="en-US"/>
        </a:p>
      </dgm:t>
    </dgm:pt>
    <dgm:pt modelId="{7EAF9262-CE26-4709-8F9F-BD4201544E3C}">
      <dgm:prSet/>
      <dgm:spPr/>
      <dgm:t>
        <a:bodyPr/>
        <a:lstStyle/>
        <a:p>
          <a:r>
            <a:rPr lang="en-US" b="0" i="0"/>
            <a:t>Data preparation </a:t>
          </a:r>
          <a:endParaRPr lang="en-US"/>
        </a:p>
      </dgm:t>
    </dgm:pt>
    <dgm:pt modelId="{81BAC123-99C7-41B8-A596-294304093CB6}" type="parTrans" cxnId="{316FC900-2415-40E5-B20C-7F220DFD8B6C}">
      <dgm:prSet/>
      <dgm:spPr/>
      <dgm:t>
        <a:bodyPr/>
        <a:lstStyle/>
        <a:p>
          <a:endParaRPr lang="en-US"/>
        </a:p>
      </dgm:t>
    </dgm:pt>
    <dgm:pt modelId="{F9D28A6A-7558-4529-B7B9-4724CAA3D372}" type="sibTrans" cxnId="{316FC900-2415-40E5-B20C-7F220DFD8B6C}">
      <dgm:prSet/>
      <dgm:spPr/>
      <dgm:t>
        <a:bodyPr/>
        <a:lstStyle/>
        <a:p>
          <a:endParaRPr lang="en-US"/>
        </a:p>
      </dgm:t>
    </dgm:pt>
    <dgm:pt modelId="{594F8C5B-97A1-41D6-A6BA-09115EAC1A03}">
      <dgm:prSet/>
      <dgm:spPr/>
      <dgm:t>
        <a:bodyPr/>
        <a:lstStyle/>
        <a:p>
          <a:r>
            <a:rPr lang="en-US" b="0" i="0"/>
            <a:t>Results</a:t>
          </a:r>
          <a:endParaRPr lang="en-US"/>
        </a:p>
      </dgm:t>
    </dgm:pt>
    <dgm:pt modelId="{2E129BD1-856D-4D12-BD67-D454454F2E6B}" type="parTrans" cxnId="{101C7D45-13CD-42FC-B289-F58431170F52}">
      <dgm:prSet/>
      <dgm:spPr/>
      <dgm:t>
        <a:bodyPr/>
        <a:lstStyle/>
        <a:p>
          <a:endParaRPr lang="en-US"/>
        </a:p>
      </dgm:t>
    </dgm:pt>
    <dgm:pt modelId="{6AF778EB-A725-44A9-B5A2-233E07B46CF3}" type="sibTrans" cxnId="{101C7D45-13CD-42FC-B289-F58431170F52}">
      <dgm:prSet/>
      <dgm:spPr/>
      <dgm:t>
        <a:bodyPr/>
        <a:lstStyle/>
        <a:p>
          <a:endParaRPr lang="en-US"/>
        </a:p>
      </dgm:t>
    </dgm:pt>
    <dgm:pt modelId="{B21BC2B9-2B7C-4958-81CB-4C7298BCDBF7}">
      <dgm:prSet/>
      <dgm:spPr/>
      <dgm:t>
        <a:bodyPr/>
        <a:lstStyle/>
        <a:p>
          <a:r>
            <a:rPr lang="en-US" b="0" i="0"/>
            <a:t>Discussion and conclusions</a:t>
          </a:r>
          <a:endParaRPr lang="en-US"/>
        </a:p>
      </dgm:t>
    </dgm:pt>
    <dgm:pt modelId="{C6C6A7FA-F659-4513-958F-4CA1553047A8}" type="parTrans" cxnId="{CF8E36DD-0C88-4968-AC66-2250E0390030}">
      <dgm:prSet/>
      <dgm:spPr/>
      <dgm:t>
        <a:bodyPr/>
        <a:lstStyle/>
        <a:p>
          <a:endParaRPr lang="en-US"/>
        </a:p>
      </dgm:t>
    </dgm:pt>
    <dgm:pt modelId="{247CDCBF-0B89-4087-9B60-8E873594C321}" type="sibTrans" cxnId="{CF8E36DD-0C88-4968-AC66-2250E0390030}">
      <dgm:prSet/>
      <dgm:spPr/>
      <dgm:t>
        <a:bodyPr/>
        <a:lstStyle/>
        <a:p>
          <a:endParaRPr lang="en-US"/>
        </a:p>
      </dgm:t>
    </dgm:pt>
    <dgm:pt modelId="{146ACD14-1B60-43A4-9D88-745BE3081587}">
      <dgm:prSet/>
      <dgm:spPr/>
      <dgm:t>
        <a:bodyPr/>
        <a:lstStyle/>
        <a:p>
          <a:r>
            <a:rPr lang="en-US" b="0" i="0"/>
            <a:t>Recommendations</a:t>
          </a:r>
          <a:endParaRPr lang="en-US"/>
        </a:p>
      </dgm:t>
    </dgm:pt>
    <dgm:pt modelId="{286C3444-8EDE-409E-95E0-88E45A857F64}" type="parTrans" cxnId="{93FC5180-545E-4EB9-86C7-18D25F065B67}">
      <dgm:prSet/>
      <dgm:spPr/>
      <dgm:t>
        <a:bodyPr/>
        <a:lstStyle/>
        <a:p>
          <a:endParaRPr lang="en-US"/>
        </a:p>
      </dgm:t>
    </dgm:pt>
    <dgm:pt modelId="{7919DE86-AD41-407B-8A9D-9C923144F940}" type="sibTrans" cxnId="{93FC5180-545E-4EB9-86C7-18D25F065B67}">
      <dgm:prSet/>
      <dgm:spPr/>
      <dgm:t>
        <a:bodyPr/>
        <a:lstStyle/>
        <a:p>
          <a:endParaRPr lang="en-US"/>
        </a:p>
      </dgm:t>
    </dgm:pt>
    <dgm:pt modelId="{1B9B133C-94DE-4A64-8DFE-8787A2CF9252}" type="pres">
      <dgm:prSet presAssocID="{AD8BC0E0-44D1-4FCB-8DD6-24FDDF219A2E}" presName="vert0" presStyleCnt="0">
        <dgm:presLayoutVars>
          <dgm:dir/>
          <dgm:animOne val="branch"/>
          <dgm:animLvl val="lvl"/>
        </dgm:presLayoutVars>
      </dgm:prSet>
      <dgm:spPr/>
    </dgm:pt>
    <dgm:pt modelId="{65DD80F1-AA74-4B64-B134-F82B1D7F1F39}" type="pres">
      <dgm:prSet presAssocID="{A7A1147C-DE56-4002-996F-D9940B781DB5}" presName="thickLine" presStyleLbl="alignNode1" presStyleIdx="0" presStyleCnt="9"/>
      <dgm:spPr/>
    </dgm:pt>
    <dgm:pt modelId="{F6A8099C-5C7A-4A4F-9227-CB89C7084CE1}" type="pres">
      <dgm:prSet presAssocID="{A7A1147C-DE56-4002-996F-D9940B781DB5}" presName="horz1" presStyleCnt="0"/>
      <dgm:spPr/>
    </dgm:pt>
    <dgm:pt modelId="{A1C4F9B1-E76B-441C-A953-0762D268438E}" type="pres">
      <dgm:prSet presAssocID="{A7A1147C-DE56-4002-996F-D9940B781DB5}" presName="tx1" presStyleLbl="revTx" presStyleIdx="0" presStyleCnt="9"/>
      <dgm:spPr/>
    </dgm:pt>
    <dgm:pt modelId="{9867AE53-0CB5-4466-A753-3D498E516837}" type="pres">
      <dgm:prSet presAssocID="{A7A1147C-DE56-4002-996F-D9940B781DB5}" presName="vert1" presStyleCnt="0"/>
      <dgm:spPr/>
    </dgm:pt>
    <dgm:pt modelId="{1DD3C28D-C596-48FD-8167-B02BE12D7D3E}" type="pres">
      <dgm:prSet presAssocID="{DF06755D-BA47-4430-8F78-73631506E79E}" presName="thickLine" presStyleLbl="alignNode1" presStyleIdx="1" presStyleCnt="9"/>
      <dgm:spPr/>
    </dgm:pt>
    <dgm:pt modelId="{3F128AE9-D6B8-41CA-88B5-AF4B5929DB03}" type="pres">
      <dgm:prSet presAssocID="{DF06755D-BA47-4430-8F78-73631506E79E}" presName="horz1" presStyleCnt="0"/>
      <dgm:spPr/>
    </dgm:pt>
    <dgm:pt modelId="{6A1D749D-0530-4FEC-B415-FFC32D60EFC2}" type="pres">
      <dgm:prSet presAssocID="{DF06755D-BA47-4430-8F78-73631506E79E}" presName="tx1" presStyleLbl="revTx" presStyleIdx="1" presStyleCnt="9"/>
      <dgm:spPr/>
    </dgm:pt>
    <dgm:pt modelId="{5BC10683-7887-46AF-BAE6-4385095FDD46}" type="pres">
      <dgm:prSet presAssocID="{DF06755D-BA47-4430-8F78-73631506E79E}" presName="vert1" presStyleCnt="0"/>
      <dgm:spPr/>
    </dgm:pt>
    <dgm:pt modelId="{47B8544C-1B50-43D8-A06F-A127F9AA9C99}" type="pres">
      <dgm:prSet presAssocID="{869D73C4-21E5-4E99-83E6-802AAC998987}" presName="thickLine" presStyleLbl="alignNode1" presStyleIdx="2" presStyleCnt="9"/>
      <dgm:spPr/>
    </dgm:pt>
    <dgm:pt modelId="{01629F21-1C61-4E5E-A605-79433B3F5293}" type="pres">
      <dgm:prSet presAssocID="{869D73C4-21E5-4E99-83E6-802AAC998987}" presName="horz1" presStyleCnt="0"/>
      <dgm:spPr/>
    </dgm:pt>
    <dgm:pt modelId="{7518C55B-D4F9-4417-82D9-E553C9062102}" type="pres">
      <dgm:prSet presAssocID="{869D73C4-21E5-4E99-83E6-802AAC998987}" presName="tx1" presStyleLbl="revTx" presStyleIdx="2" presStyleCnt="9"/>
      <dgm:spPr/>
    </dgm:pt>
    <dgm:pt modelId="{865B97E0-AF5C-411C-BAD9-F3280416C362}" type="pres">
      <dgm:prSet presAssocID="{869D73C4-21E5-4E99-83E6-802AAC998987}" presName="vert1" presStyleCnt="0"/>
      <dgm:spPr/>
    </dgm:pt>
    <dgm:pt modelId="{B6B4BE9B-8564-4310-8EDB-695641EFEC81}" type="pres">
      <dgm:prSet presAssocID="{55EE5075-2D69-435D-A818-F01F77F74D49}" presName="thickLine" presStyleLbl="alignNode1" presStyleIdx="3" presStyleCnt="9"/>
      <dgm:spPr/>
    </dgm:pt>
    <dgm:pt modelId="{EFDE345C-6EDD-4F17-A4F7-B2A61D4CFC2C}" type="pres">
      <dgm:prSet presAssocID="{55EE5075-2D69-435D-A818-F01F77F74D49}" presName="horz1" presStyleCnt="0"/>
      <dgm:spPr/>
    </dgm:pt>
    <dgm:pt modelId="{EB85FD53-881C-473D-985A-6EC8E69368B8}" type="pres">
      <dgm:prSet presAssocID="{55EE5075-2D69-435D-A818-F01F77F74D49}" presName="tx1" presStyleLbl="revTx" presStyleIdx="3" presStyleCnt="9"/>
      <dgm:spPr/>
    </dgm:pt>
    <dgm:pt modelId="{70D71D67-C4A1-4C70-B37D-874C1EF7510C}" type="pres">
      <dgm:prSet presAssocID="{55EE5075-2D69-435D-A818-F01F77F74D49}" presName="vert1" presStyleCnt="0"/>
      <dgm:spPr/>
    </dgm:pt>
    <dgm:pt modelId="{7FD10CB0-A45B-4580-BC5D-D18154CB1824}" type="pres">
      <dgm:prSet presAssocID="{8DFB3259-6543-4EDF-91D8-8C200C8DE378}" presName="thickLine" presStyleLbl="alignNode1" presStyleIdx="4" presStyleCnt="9"/>
      <dgm:spPr/>
    </dgm:pt>
    <dgm:pt modelId="{63E03784-F6B6-470A-A4E2-B56AD1305C29}" type="pres">
      <dgm:prSet presAssocID="{8DFB3259-6543-4EDF-91D8-8C200C8DE378}" presName="horz1" presStyleCnt="0"/>
      <dgm:spPr/>
    </dgm:pt>
    <dgm:pt modelId="{DFFA2846-588A-45F0-9B15-9E1155CCC500}" type="pres">
      <dgm:prSet presAssocID="{8DFB3259-6543-4EDF-91D8-8C200C8DE378}" presName="tx1" presStyleLbl="revTx" presStyleIdx="4" presStyleCnt="9"/>
      <dgm:spPr/>
    </dgm:pt>
    <dgm:pt modelId="{F565B013-D361-4C4F-89D3-5C7A96FE8ED7}" type="pres">
      <dgm:prSet presAssocID="{8DFB3259-6543-4EDF-91D8-8C200C8DE378}" presName="vert1" presStyleCnt="0"/>
      <dgm:spPr/>
    </dgm:pt>
    <dgm:pt modelId="{443997CC-E901-4D70-A5B6-F1AC6CD47D41}" type="pres">
      <dgm:prSet presAssocID="{7EAF9262-CE26-4709-8F9F-BD4201544E3C}" presName="thickLine" presStyleLbl="alignNode1" presStyleIdx="5" presStyleCnt="9"/>
      <dgm:spPr/>
    </dgm:pt>
    <dgm:pt modelId="{B1AF3207-6E85-4D07-A0C7-C442510D7C19}" type="pres">
      <dgm:prSet presAssocID="{7EAF9262-CE26-4709-8F9F-BD4201544E3C}" presName="horz1" presStyleCnt="0"/>
      <dgm:spPr/>
    </dgm:pt>
    <dgm:pt modelId="{8FD28F72-5C1A-4477-A9F5-D467B0DCC1F8}" type="pres">
      <dgm:prSet presAssocID="{7EAF9262-CE26-4709-8F9F-BD4201544E3C}" presName="tx1" presStyleLbl="revTx" presStyleIdx="5" presStyleCnt="9"/>
      <dgm:spPr/>
    </dgm:pt>
    <dgm:pt modelId="{C8FA69A5-09E9-41E1-B993-B839857E2299}" type="pres">
      <dgm:prSet presAssocID="{7EAF9262-CE26-4709-8F9F-BD4201544E3C}" presName="vert1" presStyleCnt="0"/>
      <dgm:spPr/>
    </dgm:pt>
    <dgm:pt modelId="{2C0DC110-911E-4B19-94DB-B6A181A47A61}" type="pres">
      <dgm:prSet presAssocID="{594F8C5B-97A1-41D6-A6BA-09115EAC1A03}" presName="thickLine" presStyleLbl="alignNode1" presStyleIdx="6" presStyleCnt="9"/>
      <dgm:spPr/>
    </dgm:pt>
    <dgm:pt modelId="{87EE2422-7FF6-484F-9E84-A38601228406}" type="pres">
      <dgm:prSet presAssocID="{594F8C5B-97A1-41D6-A6BA-09115EAC1A03}" presName="horz1" presStyleCnt="0"/>
      <dgm:spPr/>
    </dgm:pt>
    <dgm:pt modelId="{B71F6486-035D-46AC-8CA5-D04155FDEFFA}" type="pres">
      <dgm:prSet presAssocID="{594F8C5B-97A1-41D6-A6BA-09115EAC1A03}" presName="tx1" presStyleLbl="revTx" presStyleIdx="6" presStyleCnt="9"/>
      <dgm:spPr/>
    </dgm:pt>
    <dgm:pt modelId="{8680C8F6-E607-4F78-B199-97F30BA7D546}" type="pres">
      <dgm:prSet presAssocID="{594F8C5B-97A1-41D6-A6BA-09115EAC1A03}" presName="vert1" presStyleCnt="0"/>
      <dgm:spPr/>
    </dgm:pt>
    <dgm:pt modelId="{83217D14-CC70-4469-9D23-5CF7C450DBAC}" type="pres">
      <dgm:prSet presAssocID="{B21BC2B9-2B7C-4958-81CB-4C7298BCDBF7}" presName="thickLine" presStyleLbl="alignNode1" presStyleIdx="7" presStyleCnt="9"/>
      <dgm:spPr/>
    </dgm:pt>
    <dgm:pt modelId="{DDFD934E-B32B-48CB-BF22-75FE668FA512}" type="pres">
      <dgm:prSet presAssocID="{B21BC2B9-2B7C-4958-81CB-4C7298BCDBF7}" presName="horz1" presStyleCnt="0"/>
      <dgm:spPr/>
    </dgm:pt>
    <dgm:pt modelId="{7B8A8073-7207-40EC-972C-CFA6CD6D5171}" type="pres">
      <dgm:prSet presAssocID="{B21BC2B9-2B7C-4958-81CB-4C7298BCDBF7}" presName="tx1" presStyleLbl="revTx" presStyleIdx="7" presStyleCnt="9"/>
      <dgm:spPr/>
    </dgm:pt>
    <dgm:pt modelId="{E484A4CA-5347-465C-8DA7-0F0511DA3CAA}" type="pres">
      <dgm:prSet presAssocID="{B21BC2B9-2B7C-4958-81CB-4C7298BCDBF7}" presName="vert1" presStyleCnt="0"/>
      <dgm:spPr/>
    </dgm:pt>
    <dgm:pt modelId="{49F7B673-0EFD-4DEF-AC94-AFFCB0F88C8C}" type="pres">
      <dgm:prSet presAssocID="{146ACD14-1B60-43A4-9D88-745BE3081587}" presName="thickLine" presStyleLbl="alignNode1" presStyleIdx="8" presStyleCnt="9"/>
      <dgm:spPr/>
    </dgm:pt>
    <dgm:pt modelId="{4C6D7232-CF07-4B61-8BAB-604B70100D7C}" type="pres">
      <dgm:prSet presAssocID="{146ACD14-1B60-43A4-9D88-745BE3081587}" presName="horz1" presStyleCnt="0"/>
      <dgm:spPr/>
    </dgm:pt>
    <dgm:pt modelId="{FD547098-C397-49E7-930A-E55283C091A2}" type="pres">
      <dgm:prSet presAssocID="{146ACD14-1B60-43A4-9D88-745BE3081587}" presName="tx1" presStyleLbl="revTx" presStyleIdx="8" presStyleCnt="9"/>
      <dgm:spPr/>
    </dgm:pt>
    <dgm:pt modelId="{280BFE77-BCD6-44BA-918C-FD6E14297877}" type="pres">
      <dgm:prSet presAssocID="{146ACD14-1B60-43A4-9D88-745BE3081587}" presName="vert1" presStyleCnt="0"/>
      <dgm:spPr/>
    </dgm:pt>
  </dgm:ptLst>
  <dgm:cxnLst>
    <dgm:cxn modelId="{316FC900-2415-40E5-B20C-7F220DFD8B6C}" srcId="{AD8BC0E0-44D1-4FCB-8DD6-24FDDF219A2E}" destId="{7EAF9262-CE26-4709-8F9F-BD4201544E3C}" srcOrd="5" destOrd="0" parTransId="{81BAC123-99C7-41B8-A596-294304093CB6}" sibTransId="{F9D28A6A-7558-4529-B7B9-4724CAA3D372}"/>
    <dgm:cxn modelId="{A30F1231-5292-4ED4-8F4F-CD05D392B8B3}" type="presOf" srcId="{AD8BC0E0-44D1-4FCB-8DD6-24FDDF219A2E}" destId="{1B9B133C-94DE-4A64-8DFE-8787A2CF9252}" srcOrd="0" destOrd="0" presId="urn:microsoft.com/office/officeart/2008/layout/LinedList"/>
    <dgm:cxn modelId="{8EFE075D-81BB-45F7-9AA6-305C9D3400D3}" type="presOf" srcId="{A7A1147C-DE56-4002-996F-D9940B781DB5}" destId="{A1C4F9B1-E76B-441C-A953-0762D268438E}" srcOrd="0" destOrd="0" presId="urn:microsoft.com/office/officeart/2008/layout/LinedList"/>
    <dgm:cxn modelId="{71B14161-5E2E-495D-978F-28144B94785C}" srcId="{AD8BC0E0-44D1-4FCB-8DD6-24FDDF219A2E}" destId="{55EE5075-2D69-435D-A818-F01F77F74D49}" srcOrd="3" destOrd="0" parTransId="{BA91D3EF-D437-4CDB-8F27-A43D60A773AD}" sibTransId="{7463ED7A-705F-43C1-AF6D-B719FCFBAC29}"/>
    <dgm:cxn modelId="{88370045-DF08-444E-8F6F-EADA8A312964}" type="presOf" srcId="{594F8C5B-97A1-41D6-A6BA-09115EAC1A03}" destId="{B71F6486-035D-46AC-8CA5-D04155FDEFFA}" srcOrd="0" destOrd="0" presId="urn:microsoft.com/office/officeart/2008/layout/LinedList"/>
    <dgm:cxn modelId="{101C7D45-13CD-42FC-B289-F58431170F52}" srcId="{AD8BC0E0-44D1-4FCB-8DD6-24FDDF219A2E}" destId="{594F8C5B-97A1-41D6-A6BA-09115EAC1A03}" srcOrd="6" destOrd="0" parTransId="{2E129BD1-856D-4D12-BD67-D454454F2E6B}" sibTransId="{6AF778EB-A725-44A9-B5A2-233E07B46CF3}"/>
    <dgm:cxn modelId="{7E51B268-9A01-4D15-A3F3-820992167BA8}" srcId="{AD8BC0E0-44D1-4FCB-8DD6-24FDDF219A2E}" destId="{8DFB3259-6543-4EDF-91D8-8C200C8DE378}" srcOrd="4" destOrd="0" parTransId="{6C8CD54E-62D1-44AE-92B0-67BC13AE2875}" sibTransId="{0B27C6BB-A58B-4B04-9150-14D88A33BC08}"/>
    <dgm:cxn modelId="{D6D8076A-3A72-464E-A5E2-FDC6476B195B}" type="presOf" srcId="{146ACD14-1B60-43A4-9D88-745BE3081587}" destId="{FD547098-C397-49E7-930A-E55283C091A2}" srcOrd="0" destOrd="0" presId="urn:microsoft.com/office/officeart/2008/layout/LinedList"/>
    <dgm:cxn modelId="{176BD67B-418C-4CE3-A66A-2649E28AB250}" type="presOf" srcId="{8DFB3259-6543-4EDF-91D8-8C200C8DE378}" destId="{DFFA2846-588A-45F0-9B15-9E1155CCC500}" srcOrd="0" destOrd="0" presId="urn:microsoft.com/office/officeart/2008/layout/LinedList"/>
    <dgm:cxn modelId="{93FC5180-545E-4EB9-86C7-18D25F065B67}" srcId="{AD8BC0E0-44D1-4FCB-8DD6-24FDDF219A2E}" destId="{146ACD14-1B60-43A4-9D88-745BE3081587}" srcOrd="8" destOrd="0" parTransId="{286C3444-8EDE-409E-95E0-88E45A857F64}" sibTransId="{7919DE86-AD41-407B-8A9D-9C923144F940}"/>
    <dgm:cxn modelId="{11CA3E9E-0575-4103-8D21-DC5167BDB79D}" srcId="{AD8BC0E0-44D1-4FCB-8DD6-24FDDF219A2E}" destId="{A7A1147C-DE56-4002-996F-D9940B781DB5}" srcOrd="0" destOrd="0" parTransId="{79AA0AC2-CA7B-4FCE-BB5D-9B65273AE254}" sibTransId="{7C5A15B5-1A99-448E-AE81-12D10F5D97F0}"/>
    <dgm:cxn modelId="{BD9E3FB1-2F22-4971-85A1-1D828FBB8F4D}" srcId="{AD8BC0E0-44D1-4FCB-8DD6-24FDDF219A2E}" destId="{DF06755D-BA47-4430-8F78-73631506E79E}" srcOrd="1" destOrd="0" parTransId="{94FB0943-9265-461D-A570-64397815E141}" sibTransId="{97C10528-ECEB-4A4F-A244-CABB823E3865}"/>
    <dgm:cxn modelId="{8139F7B8-AE12-4562-9BFF-40A21E582C59}" type="presOf" srcId="{869D73C4-21E5-4E99-83E6-802AAC998987}" destId="{7518C55B-D4F9-4417-82D9-E553C9062102}" srcOrd="0" destOrd="0" presId="urn:microsoft.com/office/officeart/2008/layout/LinedList"/>
    <dgm:cxn modelId="{411E01D2-D9CA-4C3C-8EA6-A883873CC62D}" type="presOf" srcId="{DF06755D-BA47-4430-8F78-73631506E79E}" destId="{6A1D749D-0530-4FEC-B415-FFC32D60EFC2}" srcOrd="0" destOrd="0" presId="urn:microsoft.com/office/officeart/2008/layout/LinedList"/>
    <dgm:cxn modelId="{C162CFD2-07DC-49CA-A2A3-D2D724AF8AF7}" type="presOf" srcId="{55EE5075-2D69-435D-A818-F01F77F74D49}" destId="{EB85FD53-881C-473D-985A-6EC8E69368B8}" srcOrd="0" destOrd="0" presId="urn:microsoft.com/office/officeart/2008/layout/LinedList"/>
    <dgm:cxn modelId="{C06221DD-B6FD-4AB5-BCFC-90A587AE09A0}" srcId="{AD8BC0E0-44D1-4FCB-8DD6-24FDDF219A2E}" destId="{869D73C4-21E5-4E99-83E6-802AAC998987}" srcOrd="2" destOrd="0" parTransId="{31D4D2F2-E9DA-4380-9B42-6A43CB3E467E}" sibTransId="{27635E78-12C1-417D-9B27-B072A804ED6B}"/>
    <dgm:cxn modelId="{CF8E36DD-0C88-4968-AC66-2250E0390030}" srcId="{AD8BC0E0-44D1-4FCB-8DD6-24FDDF219A2E}" destId="{B21BC2B9-2B7C-4958-81CB-4C7298BCDBF7}" srcOrd="7" destOrd="0" parTransId="{C6C6A7FA-F659-4513-958F-4CA1553047A8}" sibTransId="{247CDCBF-0B89-4087-9B60-8E873594C321}"/>
    <dgm:cxn modelId="{7EEB72DF-D7AF-43E9-AA95-DE3E81DF5B7B}" type="presOf" srcId="{7EAF9262-CE26-4709-8F9F-BD4201544E3C}" destId="{8FD28F72-5C1A-4477-A9F5-D467B0DCC1F8}" srcOrd="0" destOrd="0" presId="urn:microsoft.com/office/officeart/2008/layout/LinedList"/>
    <dgm:cxn modelId="{A4AC3DFC-4B24-4F32-9B7E-E10FB4920E94}" type="presOf" srcId="{B21BC2B9-2B7C-4958-81CB-4C7298BCDBF7}" destId="{7B8A8073-7207-40EC-972C-CFA6CD6D5171}" srcOrd="0" destOrd="0" presId="urn:microsoft.com/office/officeart/2008/layout/LinedList"/>
    <dgm:cxn modelId="{1FD43F66-D27B-4CDB-9536-C69B3AD1E6CD}" type="presParOf" srcId="{1B9B133C-94DE-4A64-8DFE-8787A2CF9252}" destId="{65DD80F1-AA74-4B64-B134-F82B1D7F1F39}" srcOrd="0" destOrd="0" presId="urn:microsoft.com/office/officeart/2008/layout/LinedList"/>
    <dgm:cxn modelId="{5F153609-37D9-4A99-8AB0-AECE753B7C6F}" type="presParOf" srcId="{1B9B133C-94DE-4A64-8DFE-8787A2CF9252}" destId="{F6A8099C-5C7A-4A4F-9227-CB89C7084CE1}" srcOrd="1" destOrd="0" presId="urn:microsoft.com/office/officeart/2008/layout/LinedList"/>
    <dgm:cxn modelId="{703089BA-CB2D-4414-9DE4-444604076A2F}" type="presParOf" srcId="{F6A8099C-5C7A-4A4F-9227-CB89C7084CE1}" destId="{A1C4F9B1-E76B-441C-A953-0762D268438E}" srcOrd="0" destOrd="0" presId="urn:microsoft.com/office/officeart/2008/layout/LinedList"/>
    <dgm:cxn modelId="{F1965A4F-0CD2-4E97-A09A-F794DBFBB164}" type="presParOf" srcId="{F6A8099C-5C7A-4A4F-9227-CB89C7084CE1}" destId="{9867AE53-0CB5-4466-A753-3D498E516837}" srcOrd="1" destOrd="0" presId="urn:microsoft.com/office/officeart/2008/layout/LinedList"/>
    <dgm:cxn modelId="{94099321-EA09-4AD1-B3B9-35E6BB684977}" type="presParOf" srcId="{1B9B133C-94DE-4A64-8DFE-8787A2CF9252}" destId="{1DD3C28D-C596-48FD-8167-B02BE12D7D3E}" srcOrd="2" destOrd="0" presId="urn:microsoft.com/office/officeart/2008/layout/LinedList"/>
    <dgm:cxn modelId="{05B793D4-593A-47A7-9631-6BCF7760F990}" type="presParOf" srcId="{1B9B133C-94DE-4A64-8DFE-8787A2CF9252}" destId="{3F128AE9-D6B8-41CA-88B5-AF4B5929DB03}" srcOrd="3" destOrd="0" presId="urn:microsoft.com/office/officeart/2008/layout/LinedList"/>
    <dgm:cxn modelId="{A17932EF-FBFB-420A-B9E9-0D36A0789401}" type="presParOf" srcId="{3F128AE9-D6B8-41CA-88B5-AF4B5929DB03}" destId="{6A1D749D-0530-4FEC-B415-FFC32D60EFC2}" srcOrd="0" destOrd="0" presId="urn:microsoft.com/office/officeart/2008/layout/LinedList"/>
    <dgm:cxn modelId="{4B02F298-E46C-4E25-BD0F-7625D2157E9A}" type="presParOf" srcId="{3F128AE9-D6B8-41CA-88B5-AF4B5929DB03}" destId="{5BC10683-7887-46AF-BAE6-4385095FDD46}" srcOrd="1" destOrd="0" presId="urn:microsoft.com/office/officeart/2008/layout/LinedList"/>
    <dgm:cxn modelId="{2F52B02B-011E-45E6-BE9C-2F77ECB57F69}" type="presParOf" srcId="{1B9B133C-94DE-4A64-8DFE-8787A2CF9252}" destId="{47B8544C-1B50-43D8-A06F-A127F9AA9C99}" srcOrd="4" destOrd="0" presId="urn:microsoft.com/office/officeart/2008/layout/LinedList"/>
    <dgm:cxn modelId="{7D1B8B87-E603-43CB-AC96-FC67035954C8}" type="presParOf" srcId="{1B9B133C-94DE-4A64-8DFE-8787A2CF9252}" destId="{01629F21-1C61-4E5E-A605-79433B3F5293}" srcOrd="5" destOrd="0" presId="urn:microsoft.com/office/officeart/2008/layout/LinedList"/>
    <dgm:cxn modelId="{93AA2751-AC9A-4402-92B9-09EDC819A985}" type="presParOf" srcId="{01629F21-1C61-4E5E-A605-79433B3F5293}" destId="{7518C55B-D4F9-4417-82D9-E553C9062102}" srcOrd="0" destOrd="0" presId="urn:microsoft.com/office/officeart/2008/layout/LinedList"/>
    <dgm:cxn modelId="{6E4C5E53-2CEE-4055-A9B7-C4EA213139DE}" type="presParOf" srcId="{01629F21-1C61-4E5E-A605-79433B3F5293}" destId="{865B97E0-AF5C-411C-BAD9-F3280416C362}" srcOrd="1" destOrd="0" presId="urn:microsoft.com/office/officeart/2008/layout/LinedList"/>
    <dgm:cxn modelId="{0DF59B05-B6AC-4FDE-9B29-0FA5DF04528F}" type="presParOf" srcId="{1B9B133C-94DE-4A64-8DFE-8787A2CF9252}" destId="{B6B4BE9B-8564-4310-8EDB-695641EFEC81}" srcOrd="6" destOrd="0" presId="urn:microsoft.com/office/officeart/2008/layout/LinedList"/>
    <dgm:cxn modelId="{995F47A4-9E94-416D-876D-A79862E06A6E}" type="presParOf" srcId="{1B9B133C-94DE-4A64-8DFE-8787A2CF9252}" destId="{EFDE345C-6EDD-4F17-A4F7-B2A61D4CFC2C}" srcOrd="7" destOrd="0" presId="urn:microsoft.com/office/officeart/2008/layout/LinedList"/>
    <dgm:cxn modelId="{F79D8722-810D-439B-A8B2-3EC8680B4688}" type="presParOf" srcId="{EFDE345C-6EDD-4F17-A4F7-B2A61D4CFC2C}" destId="{EB85FD53-881C-473D-985A-6EC8E69368B8}" srcOrd="0" destOrd="0" presId="urn:microsoft.com/office/officeart/2008/layout/LinedList"/>
    <dgm:cxn modelId="{DAD1E3B1-3CE8-4A70-AA9A-ECF15E610310}" type="presParOf" srcId="{EFDE345C-6EDD-4F17-A4F7-B2A61D4CFC2C}" destId="{70D71D67-C4A1-4C70-B37D-874C1EF7510C}" srcOrd="1" destOrd="0" presId="urn:microsoft.com/office/officeart/2008/layout/LinedList"/>
    <dgm:cxn modelId="{24AEB227-A1E0-44E2-8A70-73995CD67C89}" type="presParOf" srcId="{1B9B133C-94DE-4A64-8DFE-8787A2CF9252}" destId="{7FD10CB0-A45B-4580-BC5D-D18154CB1824}" srcOrd="8" destOrd="0" presId="urn:microsoft.com/office/officeart/2008/layout/LinedList"/>
    <dgm:cxn modelId="{0D4056B1-7427-432A-B560-1F1150DD3995}" type="presParOf" srcId="{1B9B133C-94DE-4A64-8DFE-8787A2CF9252}" destId="{63E03784-F6B6-470A-A4E2-B56AD1305C29}" srcOrd="9" destOrd="0" presId="urn:microsoft.com/office/officeart/2008/layout/LinedList"/>
    <dgm:cxn modelId="{6161C56C-EA3B-4057-805B-F08417639B6D}" type="presParOf" srcId="{63E03784-F6B6-470A-A4E2-B56AD1305C29}" destId="{DFFA2846-588A-45F0-9B15-9E1155CCC500}" srcOrd="0" destOrd="0" presId="urn:microsoft.com/office/officeart/2008/layout/LinedList"/>
    <dgm:cxn modelId="{7D29486F-66F7-49A7-9146-4D59AD6472D5}" type="presParOf" srcId="{63E03784-F6B6-470A-A4E2-B56AD1305C29}" destId="{F565B013-D361-4C4F-89D3-5C7A96FE8ED7}" srcOrd="1" destOrd="0" presId="urn:microsoft.com/office/officeart/2008/layout/LinedList"/>
    <dgm:cxn modelId="{89CA662A-BF12-4E88-89C0-0A65B72B10A7}" type="presParOf" srcId="{1B9B133C-94DE-4A64-8DFE-8787A2CF9252}" destId="{443997CC-E901-4D70-A5B6-F1AC6CD47D41}" srcOrd="10" destOrd="0" presId="urn:microsoft.com/office/officeart/2008/layout/LinedList"/>
    <dgm:cxn modelId="{982DEB12-3173-4DF4-BB3E-A509EDE070A7}" type="presParOf" srcId="{1B9B133C-94DE-4A64-8DFE-8787A2CF9252}" destId="{B1AF3207-6E85-4D07-A0C7-C442510D7C19}" srcOrd="11" destOrd="0" presId="urn:microsoft.com/office/officeart/2008/layout/LinedList"/>
    <dgm:cxn modelId="{A29D851C-E459-46E6-A834-C3E02051DEC4}" type="presParOf" srcId="{B1AF3207-6E85-4D07-A0C7-C442510D7C19}" destId="{8FD28F72-5C1A-4477-A9F5-D467B0DCC1F8}" srcOrd="0" destOrd="0" presId="urn:microsoft.com/office/officeart/2008/layout/LinedList"/>
    <dgm:cxn modelId="{499BBBA9-D567-4E60-BF9C-403C036E288C}" type="presParOf" srcId="{B1AF3207-6E85-4D07-A0C7-C442510D7C19}" destId="{C8FA69A5-09E9-41E1-B993-B839857E2299}" srcOrd="1" destOrd="0" presId="urn:microsoft.com/office/officeart/2008/layout/LinedList"/>
    <dgm:cxn modelId="{A4EC33CD-639B-4501-8436-5536EE25A82A}" type="presParOf" srcId="{1B9B133C-94DE-4A64-8DFE-8787A2CF9252}" destId="{2C0DC110-911E-4B19-94DB-B6A181A47A61}" srcOrd="12" destOrd="0" presId="urn:microsoft.com/office/officeart/2008/layout/LinedList"/>
    <dgm:cxn modelId="{CE9557B0-D7C1-4128-9F52-496A0554DA07}" type="presParOf" srcId="{1B9B133C-94DE-4A64-8DFE-8787A2CF9252}" destId="{87EE2422-7FF6-484F-9E84-A38601228406}" srcOrd="13" destOrd="0" presId="urn:microsoft.com/office/officeart/2008/layout/LinedList"/>
    <dgm:cxn modelId="{EF1F89A4-F8DD-4E5D-9DB8-37C0F3C74DD9}" type="presParOf" srcId="{87EE2422-7FF6-484F-9E84-A38601228406}" destId="{B71F6486-035D-46AC-8CA5-D04155FDEFFA}" srcOrd="0" destOrd="0" presId="urn:microsoft.com/office/officeart/2008/layout/LinedList"/>
    <dgm:cxn modelId="{F633FB0B-E1F6-49D2-B842-6A1DB4F95E57}" type="presParOf" srcId="{87EE2422-7FF6-484F-9E84-A38601228406}" destId="{8680C8F6-E607-4F78-B199-97F30BA7D546}" srcOrd="1" destOrd="0" presId="urn:microsoft.com/office/officeart/2008/layout/LinedList"/>
    <dgm:cxn modelId="{D64A7192-3B0D-48F7-ABD0-56886EC75812}" type="presParOf" srcId="{1B9B133C-94DE-4A64-8DFE-8787A2CF9252}" destId="{83217D14-CC70-4469-9D23-5CF7C450DBAC}" srcOrd="14" destOrd="0" presId="urn:microsoft.com/office/officeart/2008/layout/LinedList"/>
    <dgm:cxn modelId="{370508AE-03C6-44E2-98EA-E9F4436FE62B}" type="presParOf" srcId="{1B9B133C-94DE-4A64-8DFE-8787A2CF9252}" destId="{DDFD934E-B32B-48CB-BF22-75FE668FA512}" srcOrd="15" destOrd="0" presId="urn:microsoft.com/office/officeart/2008/layout/LinedList"/>
    <dgm:cxn modelId="{B3547F81-BC97-4BA5-91DB-2565AF41A9EC}" type="presParOf" srcId="{DDFD934E-B32B-48CB-BF22-75FE668FA512}" destId="{7B8A8073-7207-40EC-972C-CFA6CD6D5171}" srcOrd="0" destOrd="0" presId="urn:microsoft.com/office/officeart/2008/layout/LinedList"/>
    <dgm:cxn modelId="{C74DA498-2D37-45B1-B299-876B770FFC78}" type="presParOf" srcId="{DDFD934E-B32B-48CB-BF22-75FE668FA512}" destId="{E484A4CA-5347-465C-8DA7-0F0511DA3CAA}" srcOrd="1" destOrd="0" presId="urn:microsoft.com/office/officeart/2008/layout/LinedList"/>
    <dgm:cxn modelId="{3443F518-040A-4090-B116-EF3CB9D082FD}" type="presParOf" srcId="{1B9B133C-94DE-4A64-8DFE-8787A2CF9252}" destId="{49F7B673-0EFD-4DEF-AC94-AFFCB0F88C8C}" srcOrd="16" destOrd="0" presId="urn:microsoft.com/office/officeart/2008/layout/LinedList"/>
    <dgm:cxn modelId="{88E511AB-59DB-471B-8584-71036A2B04E9}" type="presParOf" srcId="{1B9B133C-94DE-4A64-8DFE-8787A2CF9252}" destId="{4C6D7232-CF07-4B61-8BAB-604B70100D7C}" srcOrd="17" destOrd="0" presId="urn:microsoft.com/office/officeart/2008/layout/LinedList"/>
    <dgm:cxn modelId="{EB708C10-52A9-435C-9F71-53704AFEDCC4}" type="presParOf" srcId="{4C6D7232-CF07-4B61-8BAB-604B70100D7C}" destId="{FD547098-C397-49E7-930A-E55283C091A2}" srcOrd="0" destOrd="0" presId="urn:microsoft.com/office/officeart/2008/layout/LinedList"/>
    <dgm:cxn modelId="{958C4C09-4910-4676-88EE-56CAD077D882}" type="presParOf" srcId="{4C6D7232-CF07-4B61-8BAB-604B70100D7C}" destId="{280BFE77-BCD6-44BA-918C-FD6E1429787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D80F1-AA74-4B64-B134-F82B1D7F1F39}">
      <dsp:nvSpPr>
        <dsp:cNvPr id="0" name=""/>
        <dsp:cNvSpPr/>
      </dsp:nvSpPr>
      <dsp:spPr>
        <a:xfrm>
          <a:off x="0" y="495"/>
          <a:ext cx="940435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1C4F9B1-E76B-441C-A953-0762D268438E}">
      <dsp:nvSpPr>
        <dsp:cNvPr id="0" name=""/>
        <dsp:cNvSpPr/>
      </dsp:nvSpPr>
      <dsp:spPr>
        <a:xfrm>
          <a:off x="0" y="495"/>
          <a:ext cx="9404352" cy="450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Road Weather Information Systems</a:t>
          </a:r>
          <a:endParaRPr lang="en-US" sz="2000" kern="1200" dirty="0"/>
        </a:p>
      </dsp:txBody>
      <dsp:txXfrm>
        <a:off x="0" y="495"/>
        <a:ext cx="9404352" cy="450604"/>
      </dsp:txXfrm>
    </dsp:sp>
    <dsp:sp modelId="{1DD3C28D-C596-48FD-8167-B02BE12D7D3E}">
      <dsp:nvSpPr>
        <dsp:cNvPr id="0" name=""/>
        <dsp:cNvSpPr/>
      </dsp:nvSpPr>
      <dsp:spPr>
        <a:xfrm>
          <a:off x="0" y="451100"/>
          <a:ext cx="940435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A1D749D-0530-4FEC-B415-FFC32D60EFC2}">
      <dsp:nvSpPr>
        <dsp:cNvPr id="0" name=""/>
        <dsp:cNvSpPr/>
      </dsp:nvSpPr>
      <dsp:spPr>
        <a:xfrm>
          <a:off x="0" y="451100"/>
          <a:ext cx="9404352" cy="450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Machine learning and supervised learning</a:t>
          </a:r>
          <a:endParaRPr lang="en-US" sz="2000" kern="1200"/>
        </a:p>
      </dsp:txBody>
      <dsp:txXfrm>
        <a:off x="0" y="451100"/>
        <a:ext cx="9404352" cy="450604"/>
      </dsp:txXfrm>
    </dsp:sp>
    <dsp:sp modelId="{47B8544C-1B50-43D8-A06F-A127F9AA9C99}">
      <dsp:nvSpPr>
        <dsp:cNvPr id="0" name=""/>
        <dsp:cNvSpPr/>
      </dsp:nvSpPr>
      <dsp:spPr>
        <a:xfrm>
          <a:off x="0" y="901704"/>
          <a:ext cx="940435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518C55B-D4F9-4417-82D9-E553C9062102}">
      <dsp:nvSpPr>
        <dsp:cNvPr id="0" name=""/>
        <dsp:cNvSpPr/>
      </dsp:nvSpPr>
      <dsp:spPr>
        <a:xfrm>
          <a:off x="0" y="901704"/>
          <a:ext cx="9404352" cy="450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Thesis objective and delimitations</a:t>
          </a:r>
          <a:endParaRPr lang="en-US" sz="2000" kern="1200"/>
        </a:p>
      </dsp:txBody>
      <dsp:txXfrm>
        <a:off x="0" y="901704"/>
        <a:ext cx="9404352" cy="450604"/>
      </dsp:txXfrm>
    </dsp:sp>
    <dsp:sp modelId="{B6B4BE9B-8564-4310-8EDB-695641EFEC81}">
      <dsp:nvSpPr>
        <dsp:cNvPr id="0" name=""/>
        <dsp:cNvSpPr/>
      </dsp:nvSpPr>
      <dsp:spPr>
        <a:xfrm>
          <a:off x="0" y="1352309"/>
          <a:ext cx="940435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B85FD53-881C-473D-985A-6EC8E69368B8}">
      <dsp:nvSpPr>
        <dsp:cNvPr id="0" name=""/>
        <dsp:cNvSpPr/>
      </dsp:nvSpPr>
      <dsp:spPr>
        <a:xfrm>
          <a:off x="0" y="1352309"/>
          <a:ext cx="9404352" cy="450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Provided data</a:t>
          </a:r>
          <a:endParaRPr lang="en-US" sz="2000" kern="1200"/>
        </a:p>
      </dsp:txBody>
      <dsp:txXfrm>
        <a:off x="0" y="1352309"/>
        <a:ext cx="9404352" cy="450604"/>
      </dsp:txXfrm>
    </dsp:sp>
    <dsp:sp modelId="{7FD10CB0-A45B-4580-BC5D-D18154CB1824}">
      <dsp:nvSpPr>
        <dsp:cNvPr id="0" name=""/>
        <dsp:cNvSpPr/>
      </dsp:nvSpPr>
      <dsp:spPr>
        <a:xfrm>
          <a:off x="0" y="1802914"/>
          <a:ext cx="940435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FFA2846-588A-45F0-9B15-9E1155CCC500}">
      <dsp:nvSpPr>
        <dsp:cNvPr id="0" name=""/>
        <dsp:cNvSpPr/>
      </dsp:nvSpPr>
      <dsp:spPr>
        <a:xfrm>
          <a:off x="0" y="1802914"/>
          <a:ext cx="9404352" cy="450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Research approach and experimental methodology</a:t>
          </a:r>
          <a:endParaRPr lang="en-US" sz="2000" kern="1200"/>
        </a:p>
      </dsp:txBody>
      <dsp:txXfrm>
        <a:off x="0" y="1802914"/>
        <a:ext cx="9404352" cy="450604"/>
      </dsp:txXfrm>
    </dsp:sp>
    <dsp:sp modelId="{443997CC-E901-4D70-A5B6-F1AC6CD47D41}">
      <dsp:nvSpPr>
        <dsp:cNvPr id="0" name=""/>
        <dsp:cNvSpPr/>
      </dsp:nvSpPr>
      <dsp:spPr>
        <a:xfrm>
          <a:off x="0" y="2253519"/>
          <a:ext cx="940435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FD28F72-5C1A-4477-A9F5-D467B0DCC1F8}">
      <dsp:nvSpPr>
        <dsp:cNvPr id="0" name=""/>
        <dsp:cNvSpPr/>
      </dsp:nvSpPr>
      <dsp:spPr>
        <a:xfrm>
          <a:off x="0" y="2253519"/>
          <a:ext cx="9404352" cy="450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Data preparation </a:t>
          </a:r>
          <a:endParaRPr lang="en-US" sz="2000" kern="1200"/>
        </a:p>
      </dsp:txBody>
      <dsp:txXfrm>
        <a:off x="0" y="2253519"/>
        <a:ext cx="9404352" cy="450604"/>
      </dsp:txXfrm>
    </dsp:sp>
    <dsp:sp modelId="{2C0DC110-911E-4B19-94DB-B6A181A47A61}">
      <dsp:nvSpPr>
        <dsp:cNvPr id="0" name=""/>
        <dsp:cNvSpPr/>
      </dsp:nvSpPr>
      <dsp:spPr>
        <a:xfrm>
          <a:off x="0" y="2704124"/>
          <a:ext cx="940435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71F6486-035D-46AC-8CA5-D04155FDEFFA}">
      <dsp:nvSpPr>
        <dsp:cNvPr id="0" name=""/>
        <dsp:cNvSpPr/>
      </dsp:nvSpPr>
      <dsp:spPr>
        <a:xfrm>
          <a:off x="0" y="2704124"/>
          <a:ext cx="9404352" cy="450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Results</a:t>
          </a:r>
          <a:endParaRPr lang="en-US" sz="2000" kern="1200"/>
        </a:p>
      </dsp:txBody>
      <dsp:txXfrm>
        <a:off x="0" y="2704124"/>
        <a:ext cx="9404352" cy="450604"/>
      </dsp:txXfrm>
    </dsp:sp>
    <dsp:sp modelId="{83217D14-CC70-4469-9D23-5CF7C450DBAC}">
      <dsp:nvSpPr>
        <dsp:cNvPr id="0" name=""/>
        <dsp:cNvSpPr/>
      </dsp:nvSpPr>
      <dsp:spPr>
        <a:xfrm>
          <a:off x="0" y="3154729"/>
          <a:ext cx="940435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B8A8073-7207-40EC-972C-CFA6CD6D5171}">
      <dsp:nvSpPr>
        <dsp:cNvPr id="0" name=""/>
        <dsp:cNvSpPr/>
      </dsp:nvSpPr>
      <dsp:spPr>
        <a:xfrm>
          <a:off x="0" y="3154729"/>
          <a:ext cx="9404352" cy="450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Discussion and conclusions</a:t>
          </a:r>
          <a:endParaRPr lang="en-US" sz="2000" kern="1200"/>
        </a:p>
      </dsp:txBody>
      <dsp:txXfrm>
        <a:off x="0" y="3154729"/>
        <a:ext cx="9404352" cy="450604"/>
      </dsp:txXfrm>
    </dsp:sp>
    <dsp:sp modelId="{49F7B673-0EFD-4DEF-AC94-AFFCB0F88C8C}">
      <dsp:nvSpPr>
        <dsp:cNvPr id="0" name=""/>
        <dsp:cNvSpPr/>
      </dsp:nvSpPr>
      <dsp:spPr>
        <a:xfrm>
          <a:off x="0" y="3605333"/>
          <a:ext cx="9404352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D547098-C397-49E7-930A-E55283C091A2}">
      <dsp:nvSpPr>
        <dsp:cNvPr id="0" name=""/>
        <dsp:cNvSpPr/>
      </dsp:nvSpPr>
      <dsp:spPr>
        <a:xfrm>
          <a:off x="0" y="3605333"/>
          <a:ext cx="9404352" cy="450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Recommendations</a:t>
          </a:r>
          <a:endParaRPr lang="en-US" sz="2000" kern="1200"/>
        </a:p>
      </dsp:txBody>
      <dsp:txXfrm>
        <a:off x="0" y="3605333"/>
        <a:ext cx="9404352" cy="450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318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65106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95114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750206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51615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5/30/2018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29302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5/30/2018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6339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14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067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213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5/30/2018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38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5/30/2018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286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5/30/2018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50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5/30/2018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217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5/30/2018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640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7039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1305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E306806-693F-4A95-83E7-914D94DFC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823" y="1406769"/>
            <a:ext cx="11210192" cy="3370612"/>
          </a:xfrm>
        </p:spPr>
        <p:txBody>
          <a:bodyPr/>
          <a:lstStyle/>
          <a:p>
            <a:pPr algn="ctr"/>
            <a:r>
              <a:rPr lang="sv-SE" sz="4400" dirty="0" err="1"/>
              <a:t>Using</a:t>
            </a:r>
            <a:r>
              <a:rPr lang="sv-SE" sz="4400" dirty="0"/>
              <a:t> </a:t>
            </a:r>
            <a:r>
              <a:rPr lang="sv-SE" sz="4400" dirty="0" err="1"/>
              <a:t>supervised</a:t>
            </a:r>
            <a:r>
              <a:rPr lang="sv-SE" sz="4400" dirty="0"/>
              <a:t> </a:t>
            </a:r>
            <a:r>
              <a:rPr lang="sv-SE" sz="4400" dirty="0" err="1"/>
              <a:t>learning</a:t>
            </a:r>
            <a:r>
              <a:rPr lang="sv-SE" sz="4400" dirty="0"/>
              <a:t> </a:t>
            </a:r>
            <a:r>
              <a:rPr lang="sv-SE" sz="4400" dirty="0" err="1"/>
              <a:t>algorithms</a:t>
            </a:r>
            <a:r>
              <a:rPr lang="sv-SE" sz="4400" dirty="0"/>
              <a:t> to </a:t>
            </a:r>
            <a:r>
              <a:rPr lang="sv-SE" sz="4400" dirty="0" err="1"/>
              <a:t>model</a:t>
            </a:r>
            <a:r>
              <a:rPr lang="sv-SE" sz="4400" dirty="0"/>
              <a:t> the </a:t>
            </a:r>
            <a:r>
              <a:rPr lang="sv-SE" sz="4400" dirty="0" err="1"/>
              <a:t>behavior</a:t>
            </a:r>
            <a:r>
              <a:rPr lang="sv-SE" sz="4400" dirty="0"/>
              <a:t> </a:t>
            </a:r>
            <a:r>
              <a:rPr lang="sv-SE" sz="4400" dirty="0" err="1"/>
              <a:t>of</a:t>
            </a:r>
            <a:r>
              <a:rPr lang="sv-SE" sz="4400" dirty="0"/>
              <a:t> Road </a:t>
            </a:r>
            <a:r>
              <a:rPr lang="sv-SE" sz="4400" dirty="0" err="1"/>
              <a:t>Weather</a:t>
            </a:r>
            <a:r>
              <a:rPr lang="sv-SE" sz="4400" dirty="0"/>
              <a:t> Information System sensors</a:t>
            </a:r>
            <a:endParaRPr lang="en-US" sz="4400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FC7C9C0-C1D9-4FA5-9A35-F71FEBE98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Tobias Axelsson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765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B5EAAFF-A506-4977-997F-B1079549F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Thesis</a:t>
            </a:r>
            <a:r>
              <a:rPr lang="sv-SE" dirty="0"/>
              <a:t> </a:t>
            </a:r>
            <a:r>
              <a:rPr lang="sv-SE" dirty="0" err="1"/>
              <a:t>objective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D3FC4C6-9645-4D5C-9289-B0F2685AF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v-SE" dirty="0" err="1"/>
              <a:t>Thesis</a:t>
            </a:r>
            <a:r>
              <a:rPr lang="sv-SE" dirty="0"/>
              <a:t> </a:t>
            </a:r>
            <a:r>
              <a:rPr lang="sv-SE" dirty="0" err="1"/>
              <a:t>objective</a:t>
            </a:r>
            <a:r>
              <a:rPr lang="sv-SE" dirty="0"/>
              <a:t>: </a:t>
            </a:r>
            <a:r>
              <a:rPr lang="sv-SE" dirty="0" err="1"/>
              <a:t>Model</a:t>
            </a:r>
            <a:r>
              <a:rPr lang="sv-SE" dirty="0"/>
              <a:t> </a:t>
            </a:r>
            <a:r>
              <a:rPr lang="sv-SE" dirty="0" err="1"/>
              <a:t>Optic</a:t>
            </a:r>
            <a:r>
              <a:rPr lang="sv-SE" dirty="0"/>
              <a:t> Eye, TIRS, DST111 sensors</a:t>
            </a:r>
          </a:p>
          <a:p>
            <a:r>
              <a:rPr lang="sv-SE" dirty="0" err="1"/>
              <a:t>Subtasks</a:t>
            </a:r>
            <a:endParaRPr lang="sv-SE" dirty="0"/>
          </a:p>
          <a:p>
            <a:pPr marL="800100" lvl="1" indent="-342900">
              <a:buFont typeface="+mj-lt"/>
              <a:buAutoNum type="arabicPeriod"/>
            </a:pPr>
            <a:r>
              <a:rPr lang="sv-SE" dirty="0"/>
              <a:t>Best </a:t>
            </a:r>
            <a:r>
              <a:rPr lang="sv-SE" dirty="0" err="1"/>
              <a:t>supervised</a:t>
            </a:r>
            <a:r>
              <a:rPr lang="sv-SE" dirty="0"/>
              <a:t> </a:t>
            </a:r>
            <a:r>
              <a:rPr lang="sv-SE" dirty="0" err="1"/>
              <a:t>algorithm</a:t>
            </a:r>
            <a:r>
              <a:rPr lang="sv-SE" dirty="0"/>
              <a:t> to </a:t>
            </a:r>
            <a:r>
              <a:rPr lang="sv-SE" dirty="0" err="1"/>
              <a:t>classify</a:t>
            </a:r>
            <a:r>
              <a:rPr lang="sv-SE" dirty="0"/>
              <a:t> </a:t>
            </a:r>
            <a:r>
              <a:rPr lang="sv-SE" b="1" dirty="0" err="1"/>
              <a:t>precipitation</a:t>
            </a:r>
            <a:r>
              <a:rPr lang="sv-SE" b="1" dirty="0"/>
              <a:t> </a:t>
            </a:r>
            <a:r>
              <a:rPr lang="sv-SE" b="1" dirty="0" err="1"/>
              <a:t>type</a:t>
            </a:r>
            <a:r>
              <a:rPr lang="sv-SE" b="1" dirty="0"/>
              <a:t> </a:t>
            </a:r>
            <a:r>
              <a:rPr lang="sv-SE" dirty="0" err="1"/>
              <a:t>using</a:t>
            </a:r>
            <a:endParaRPr lang="sv-SE" dirty="0"/>
          </a:p>
          <a:p>
            <a:pPr marL="1200150" lvl="2" indent="-342900">
              <a:buFont typeface="+mj-lt"/>
              <a:buAutoNum type="arabicPeriod"/>
            </a:pPr>
            <a:r>
              <a:rPr lang="sv-SE" dirty="0"/>
              <a:t>Timestamp</a:t>
            </a:r>
          </a:p>
          <a:p>
            <a:pPr marL="1200150" lvl="2" indent="-342900">
              <a:buFont typeface="+mj-lt"/>
              <a:buAutoNum type="arabicPeriod"/>
            </a:pPr>
            <a:r>
              <a:rPr lang="sv-SE" dirty="0"/>
              <a:t>DST111 road </a:t>
            </a:r>
            <a:r>
              <a:rPr lang="sv-SE" dirty="0" err="1"/>
              <a:t>surface</a:t>
            </a:r>
            <a:r>
              <a:rPr lang="sv-SE" dirty="0"/>
              <a:t> </a:t>
            </a:r>
            <a:r>
              <a:rPr lang="sv-SE" dirty="0" err="1"/>
              <a:t>temperature</a:t>
            </a:r>
            <a:endParaRPr lang="sv-SE" dirty="0"/>
          </a:p>
          <a:p>
            <a:pPr marL="1200150" lvl="2" indent="-342900">
              <a:buFont typeface="+mj-lt"/>
              <a:buAutoNum type="arabicPeriod"/>
            </a:pPr>
            <a:r>
              <a:rPr lang="sv-SE" dirty="0"/>
              <a:t>Road </a:t>
            </a:r>
            <a:r>
              <a:rPr lang="sv-SE" dirty="0" err="1"/>
              <a:t>friction</a:t>
            </a:r>
            <a:endParaRPr lang="sv-SE" dirty="0"/>
          </a:p>
          <a:p>
            <a:pPr marL="1200150" lvl="2" indent="-342900">
              <a:buFont typeface="+mj-lt"/>
              <a:buAutoNum type="arabicPeriod"/>
            </a:pPr>
            <a:r>
              <a:rPr lang="sv-SE" dirty="0"/>
              <a:t>Road </a:t>
            </a:r>
            <a:r>
              <a:rPr lang="sv-SE" dirty="0" err="1"/>
              <a:t>surface</a:t>
            </a:r>
            <a:r>
              <a:rPr lang="sv-SE" dirty="0"/>
              <a:t> </a:t>
            </a:r>
            <a:r>
              <a:rPr lang="sv-SE" dirty="0" err="1"/>
              <a:t>condition</a:t>
            </a:r>
            <a:endParaRPr lang="sv-SE" dirty="0"/>
          </a:p>
          <a:p>
            <a:pPr marL="800100" lvl="1" indent="-342900">
              <a:buFont typeface="+mj-lt"/>
              <a:buAutoNum type="arabicPeriod"/>
            </a:pPr>
            <a:r>
              <a:rPr lang="sv-SE" dirty="0"/>
              <a:t>Best </a:t>
            </a:r>
            <a:r>
              <a:rPr lang="sv-SE" dirty="0" err="1"/>
              <a:t>supervised</a:t>
            </a:r>
            <a:r>
              <a:rPr lang="sv-SE" dirty="0"/>
              <a:t> </a:t>
            </a:r>
            <a:r>
              <a:rPr lang="sv-SE" dirty="0" err="1"/>
              <a:t>algorithm</a:t>
            </a:r>
            <a:r>
              <a:rPr lang="sv-SE" dirty="0"/>
              <a:t> to </a:t>
            </a:r>
            <a:r>
              <a:rPr lang="sv-SE" dirty="0" err="1"/>
              <a:t>predict</a:t>
            </a:r>
            <a:r>
              <a:rPr lang="sv-SE" dirty="0"/>
              <a:t> </a:t>
            </a:r>
            <a:r>
              <a:rPr lang="sv-SE" b="1" dirty="0" err="1"/>
              <a:t>precipitation</a:t>
            </a:r>
            <a:r>
              <a:rPr lang="sv-SE" b="1" dirty="0"/>
              <a:t> </a:t>
            </a:r>
            <a:r>
              <a:rPr lang="sv-SE" b="1" dirty="0" err="1"/>
              <a:t>amount</a:t>
            </a:r>
            <a:r>
              <a:rPr lang="sv-SE" dirty="0"/>
              <a:t> </a:t>
            </a:r>
            <a:r>
              <a:rPr lang="sv-SE" dirty="0" err="1"/>
              <a:t>using</a:t>
            </a:r>
            <a:endParaRPr lang="sv-SE" dirty="0"/>
          </a:p>
          <a:p>
            <a:pPr marL="1200150" lvl="2" indent="-342900">
              <a:buFont typeface="+mj-lt"/>
              <a:buAutoNum type="arabicPeriod"/>
            </a:pPr>
            <a:r>
              <a:rPr lang="sv-SE" dirty="0"/>
              <a:t>Timestamp</a:t>
            </a:r>
          </a:p>
          <a:p>
            <a:pPr marL="1200150" lvl="2" indent="-342900">
              <a:buFont typeface="+mj-lt"/>
              <a:buAutoNum type="arabicPeriod"/>
            </a:pPr>
            <a:r>
              <a:rPr lang="sv-SE" dirty="0"/>
              <a:t>DST111 road </a:t>
            </a:r>
            <a:r>
              <a:rPr lang="sv-SE" dirty="0" err="1"/>
              <a:t>surface</a:t>
            </a:r>
            <a:r>
              <a:rPr lang="sv-SE" dirty="0"/>
              <a:t> </a:t>
            </a:r>
            <a:r>
              <a:rPr lang="sv-SE" dirty="0" err="1"/>
              <a:t>temperature</a:t>
            </a:r>
            <a:endParaRPr lang="sv-SE" dirty="0"/>
          </a:p>
          <a:p>
            <a:pPr marL="1200150" lvl="2" indent="-342900">
              <a:buFont typeface="+mj-lt"/>
              <a:buAutoNum type="arabicPeriod"/>
            </a:pPr>
            <a:r>
              <a:rPr lang="sv-SE" dirty="0"/>
              <a:t>Road </a:t>
            </a:r>
            <a:r>
              <a:rPr lang="sv-SE" dirty="0" err="1"/>
              <a:t>friction</a:t>
            </a:r>
            <a:endParaRPr lang="sv-SE" dirty="0"/>
          </a:p>
          <a:p>
            <a:pPr marL="1200150" lvl="2" indent="-342900">
              <a:buFont typeface="+mj-lt"/>
              <a:buAutoNum type="arabicPeriod"/>
            </a:pPr>
            <a:r>
              <a:rPr lang="sv-SE" dirty="0"/>
              <a:t>Road </a:t>
            </a:r>
            <a:r>
              <a:rPr lang="sv-SE" dirty="0" err="1"/>
              <a:t>surface</a:t>
            </a:r>
            <a:r>
              <a:rPr lang="sv-SE" dirty="0"/>
              <a:t> </a:t>
            </a:r>
            <a:r>
              <a:rPr lang="sv-SE" dirty="0" err="1"/>
              <a:t>condition</a:t>
            </a:r>
            <a:endParaRPr lang="sv-SE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23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B5EAAFF-A506-4977-997F-B1079549F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Thesis</a:t>
            </a:r>
            <a:r>
              <a:rPr lang="sv-SE" dirty="0"/>
              <a:t> </a:t>
            </a:r>
            <a:r>
              <a:rPr lang="sv-SE" dirty="0" err="1"/>
              <a:t>objective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D3FC4C6-9645-4D5C-9289-B0F2685AF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sv-SE" dirty="0" err="1"/>
              <a:t>Subtasks</a:t>
            </a:r>
            <a:endParaRPr lang="sv-SE" dirty="0"/>
          </a:p>
          <a:p>
            <a:pPr marL="800100" lvl="1" indent="-342900">
              <a:buFont typeface="+mj-lt"/>
              <a:buAutoNum type="arabicPeriod"/>
            </a:pPr>
            <a:r>
              <a:rPr lang="sv-SE" dirty="0"/>
              <a:t>-</a:t>
            </a:r>
          </a:p>
          <a:p>
            <a:pPr marL="800100" lvl="1" indent="-342900">
              <a:buFont typeface="+mj-lt"/>
              <a:buAutoNum type="arabicPeriod"/>
            </a:pPr>
            <a:r>
              <a:rPr lang="sv-SE" dirty="0"/>
              <a:t>-</a:t>
            </a:r>
          </a:p>
          <a:p>
            <a:pPr marL="800100" lvl="1" indent="-342900">
              <a:buFont typeface="+mj-lt"/>
              <a:buAutoNum type="arabicPeriod"/>
            </a:pPr>
            <a:r>
              <a:rPr lang="sv-SE" dirty="0"/>
              <a:t>Best </a:t>
            </a:r>
            <a:r>
              <a:rPr lang="sv-SE" dirty="0" err="1"/>
              <a:t>supervised</a:t>
            </a:r>
            <a:r>
              <a:rPr lang="sv-SE" dirty="0"/>
              <a:t> </a:t>
            </a:r>
            <a:r>
              <a:rPr lang="sv-SE" dirty="0" err="1"/>
              <a:t>algorithm</a:t>
            </a:r>
            <a:r>
              <a:rPr lang="sv-SE" dirty="0"/>
              <a:t> to </a:t>
            </a:r>
            <a:r>
              <a:rPr lang="sv-SE" dirty="0" err="1"/>
              <a:t>predict</a:t>
            </a:r>
            <a:r>
              <a:rPr lang="sv-SE" dirty="0"/>
              <a:t> </a:t>
            </a:r>
            <a:r>
              <a:rPr lang="sv-SE" b="1" dirty="0"/>
              <a:t>TIRS road </a:t>
            </a:r>
            <a:r>
              <a:rPr lang="sv-SE" b="1" dirty="0" err="1"/>
              <a:t>surface</a:t>
            </a:r>
            <a:r>
              <a:rPr lang="sv-SE" b="1" dirty="0"/>
              <a:t> </a:t>
            </a:r>
            <a:r>
              <a:rPr lang="sv-SE" b="1" dirty="0" err="1"/>
              <a:t>temperature</a:t>
            </a:r>
            <a:r>
              <a:rPr lang="sv-SE" b="1" dirty="0"/>
              <a:t> </a:t>
            </a:r>
            <a:r>
              <a:rPr lang="sv-SE" dirty="0" err="1"/>
              <a:t>using</a:t>
            </a:r>
            <a:endParaRPr lang="sv-SE" dirty="0"/>
          </a:p>
          <a:p>
            <a:pPr marL="1200150" lvl="2" indent="-342900">
              <a:buFont typeface="+mj-lt"/>
              <a:buAutoNum type="arabicPeriod"/>
            </a:pPr>
            <a:r>
              <a:rPr lang="sv-SE" dirty="0"/>
              <a:t>Timestamp</a:t>
            </a:r>
          </a:p>
          <a:p>
            <a:pPr marL="1200150" lvl="2" indent="-342900">
              <a:buFont typeface="+mj-lt"/>
              <a:buAutoNum type="arabicPeriod"/>
            </a:pPr>
            <a:r>
              <a:rPr lang="sv-SE" dirty="0" err="1"/>
              <a:t>Precipitation</a:t>
            </a:r>
            <a:r>
              <a:rPr lang="sv-SE" dirty="0"/>
              <a:t> </a:t>
            </a:r>
            <a:r>
              <a:rPr lang="sv-SE" dirty="0" err="1"/>
              <a:t>type</a:t>
            </a:r>
            <a:endParaRPr lang="sv-SE" dirty="0"/>
          </a:p>
          <a:p>
            <a:pPr marL="1200150" lvl="2" indent="-342900">
              <a:buFont typeface="+mj-lt"/>
              <a:buAutoNum type="arabicPeriod"/>
            </a:pPr>
            <a:r>
              <a:rPr lang="sv-SE" dirty="0" err="1"/>
              <a:t>Precipitation</a:t>
            </a:r>
            <a:r>
              <a:rPr lang="sv-SE" dirty="0"/>
              <a:t> </a:t>
            </a:r>
            <a:r>
              <a:rPr lang="sv-SE" dirty="0" err="1"/>
              <a:t>amount</a:t>
            </a:r>
            <a:endParaRPr lang="sv-SE" dirty="0"/>
          </a:p>
          <a:p>
            <a:pPr marL="1200150" lvl="2" indent="-342900">
              <a:buFont typeface="+mj-lt"/>
              <a:buAutoNum type="arabicPeriod"/>
            </a:pPr>
            <a:r>
              <a:rPr lang="sv-SE" dirty="0"/>
              <a:t>DST111 road </a:t>
            </a:r>
            <a:r>
              <a:rPr lang="sv-SE" dirty="0" err="1"/>
              <a:t>surface</a:t>
            </a:r>
            <a:r>
              <a:rPr lang="sv-SE" dirty="0"/>
              <a:t> </a:t>
            </a:r>
            <a:r>
              <a:rPr lang="sv-SE" dirty="0" err="1"/>
              <a:t>temperature</a:t>
            </a:r>
            <a:endParaRPr lang="sv-SE" dirty="0"/>
          </a:p>
          <a:p>
            <a:pPr marL="1200150" lvl="2" indent="-342900">
              <a:buFont typeface="+mj-lt"/>
              <a:buAutoNum type="arabicPeriod"/>
            </a:pPr>
            <a:r>
              <a:rPr lang="sv-SE" dirty="0"/>
              <a:t>Road </a:t>
            </a:r>
            <a:r>
              <a:rPr lang="sv-SE" dirty="0" err="1"/>
              <a:t>friction</a:t>
            </a:r>
            <a:endParaRPr lang="sv-SE" dirty="0"/>
          </a:p>
          <a:p>
            <a:pPr marL="1200150" lvl="2" indent="-342900">
              <a:buFont typeface="+mj-lt"/>
              <a:buAutoNum type="arabicPeriod"/>
            </a:pPr>
            <a:r>
              <a:rPr lang="sv-SE" dirty="0"/>
              <a:t>Road </a:t>
            </a:r>
            <a:r>
              <a:rPr lang="sv-SE" dirty="0" err="1"/>
              <a:t>surface</a:t>
            </a:r>
            <a:r>
              <a:rPr lang="sv-SE" dirty="0"/>
              <a:t> </a:t>
            </a:r>
            <a:r>
              <a:rPr lang="sv-SE" dirty="0" err="1"/>
              <a:t>friction</a:t>
            </a:r>
            <a:endParaRPr lang="sv-SE" dirty="0"/>
          </a:p>
          <a:p>
            <a:pPr marL="800100" lvl="1" indent="-342900">
              <a:buFont typeface="+mj-lt"/>
              <a:buAutoNum type="arabicPeriod"/>
            </a:pPr>
            <a:r>
              <a:rPr lang="sv-SE" dirty="0"/>
              <a:t>Best </a:t>
            </a:r>
            <a:r>
              <a:rPr lang="sv-SE" dirty="0" err="1"/>
              <a:t>supervised</a:t>
            </a:r>
            <a:r>
              <a:rPr lang="sv-SE" dirty="0"/>
              <a:t> </a:t>
            </a:r>
            <a:r>
              <a:rPr lang="sv-SE" dirty="0" err="1"/>
              <a:t>algorithm</a:t>
            </a:r>
            <a:r>
              <a:rPr lang="sv-SE" dirty="0"/>
              <a:t> to </a:t>
            </a:r>
            <a:r>
              <a:rPr lang="sv-SE" dirty="0" err="1"/>
              <a:t>predict</a:t>
            </a:r>
            <a:r>
              <a:rPr lang="sv-SE" dirty="0"/>
              <a:t> </a:t>
            </a:r>
            <a:r>
              <a:rPr lang="sv-SE" b="1" dirty="0"/>
              <a:t>DST111 road </a:t>
            </a:r>
            <a:r>
              <a:rPr lang="sv-SE" b="1" dirty="0" err="1"/>
              <a:t>surface</a:t>
            </a:r>
            <a:r>
              <a:rPr lang="sv-SE" b="1" dirty="0"/>
              <a:t> </a:t>
            </a:r>
            <a:r>
              <a:rPr lang="sv-SE" b="1" dirty="0" err="1"/>
              <a:t>temperature</a:t>
            </a:r>
            <a:r>
              <a:rPr lang="sv-SE" dirty="0"/>
              <a:t> </a:t>
            </a:r>
            <a:r>
              <a:rPr lang="sv-SE" dirty="0" err="1"/>
              <a:t>using</a:t>
            </a:r>
            <a:endParaRPr lang="sv-SE" dirty="0"/>
          </a:p>
          <a:p>
            <a:pPr marL="1200150" lvl="2" indent="-342900">
              <a:buFont typeface="+mj-lt"/>
              <a:buAutoNum type="arabicPeriod"/>
            </a:pPr>
            <a:r>
              <a:rPr lang="sv-SE" dirty="0"/>
              <a:t>Timestamp</a:t>
            </a:r>
          </a:p>
          <a:p>
            <a:pPr marL="1200150" lvl="2" indent="-342900">
              <a:buFont typeface="+mj-lt"/>
              <a:buAutoNum type="arabicPeriod"/>
            </a:pPr>
            <a:r>
              <a:rPr lang="sv-SE" dirty="0" err="1"/>
              <a:t>Precipitation</a:t>
            </a:r>
            <a:r>
              <a:rPr lang="sv-SE" dirty="0"/>
              <a:t> </a:t>
            </a:r>
            <a:r>
              <a:rPr lang="sv-SE" dirty="0" err="1"/>
              <a:t>type</a:t>
            </a:r>
            <a:endParaRPr lang="sv-SE" dirty="0"/>
          </a:p>
          <a:p>
            <a:pPr marL="1200150" lvl="2" indent="-342900">
              <a:buFont typeface="+mj-lt"/>
              <a:buAutoNum type="arabicPeriod"/>
            </a:pPr>
            <a:r>
              <a:rPr lang="sv-SE" dirty="0" err="1"/>
              <a:t>Precipitation</a:t>
            </a:r>
            <a:r>
              <a:rPr lang="sv-SE" dirty="0"/>
              <a:t> </a:t>
            </a:r>
            <a:r>
              <a:rPr lang="sv-SE" dirty="0" err="1"/>
              <a:t>amount</a:t>
            </a:r>
            <a:endParaRPr lang="sv-SE" dirty="0"/>
          </a:p>
          <a:p>
            <a:pPr marL="1200150" lvl="2" indent="-342900">
              <a:buFont typeface="+mj-lt"/>
              <a:buAutoNum type="arabicPeriod"/>
            </a:pPr>
            <a:r>
              <a:rPr lang="sv-SE" dirty="0"/>
              <a:t>Road </a:t>
            </a:r>
            <a:r>
              <a:rPr lang="sv-SE" dirty="0" err="1"/>
              <a:t>friction</a:t>
            </a:r>
            <a:endParaRPr lang="sv-SE" dirty="0"/>
          </a:p>
          <a:p>
            <a:pPr marL="1200150" lvl="2" indent="-342900">
              <a:buFont typeface="+mj-lt"/>
              <a:buAutoNum type="arabicPeriod"/>
            </a:pPr>
            <a:r>
              <a:rPr lang="sv-SE" dirty="0"/>
              <a:t>Road </a:t>
            </a:r>
            <a:r>
              <a:rPr lang="sv-SE" dirty="0" err="1"/>
              <a:t>surface</a:t>
            </a:r>
            <a:r>
              <a:rPr lang="sv-SE" dirty="0"/>
              <a:t> </a:t>
            </a:r>
            <a:r>
              <a:rPr lang="sv-SE" dirty="0" err="1"/>
              <a:t>condition</a:t>
            </a:r>
            <a:endParaRPr lang="sv-SE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50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8479EB2-1BB4-4294-B085-2F174CD6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Delimitations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6A08C13-3C2B-4FF9-BFC6-534E046A1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supervised</a:t>
            </a:r>
            <a:r>
              <a:rPr lang="sv-SE" dirty="0"/>
              <a:t> </a:t>
            </a:r>
            <a:r>
              <a:rPr lang="sv-SE" dirty="0" err="1"/>
              <a:t>learning</a:t>
            </a:r>
            <a:r>
              <a:rPr lang="sv-SE" dirty="0"/>
              <a:t> </a:t>
            </a:r>
            <a:r>
              <a:rPr lang="sv-SE" dirty="0" err="1"/>
              <a:t>algorithms</a:t>
            </a:r>
            <a:r>
              <a:rPr lang="sv-SE" dirty="0"/>
              <a:t>.. </a:t>
            </a:r>
          </a:p>
          <a:p>
            <a:r>
              <a:rPr lang="sv-SE" dirty="0" err="1"/>
              <a:t>Model</a:t>
            </a:r>
            <a:r>
              <a:rPr lang="sv-SE" dirty="0"/>
              <a:t> non-</a:t>
            </a:r>
            <a:r>
              <a:rPr lang="sv-SE" dirty="0" err="1"/>
              <a:t>error</a:t>
            </a:r>
            <a:r>
              <a:rPr lang="sv-SE" dirty="0"/>
              <a:t> </a:t>
            </a:r>
            <a:r>
              <a:rPr lang="sv-SE" dirty="0" err="1"/>
              <a:t>behavior</a:t>
            </a:r>
            <a:r>
              <a:rPr lang="sv-SE" dirty="0"/>
              <a:t> </a:t>
            </a:r>
            <a:r>
              <a:rPr lang="sv-SE" dirty="0" err="1"/>
              <a:t>only</a:t>
            </a:r>
            <a:endParaRPr lang="sv-SE" dirty="0"/>
          </a:p>
          <a:p>
            <a:r>
              <a:rPr lang="sv-SE" dirty="0"/>
              <a:t>Hyperparameter </a:t>
            </a:r>
            <a:r>
              <a:rPr lang="sv-SE" dirty="0" err="1"/>
              <a:t>optimization</a:t>
            </a:r>
            <a:r>
              <a:rPr lang="sv-SE" dirty="0"/>
              <a:t>: </a:t>
            </a:r>
          </a:p>
          <a:p>
            <a:pPr lvl="1"/>
            <a:r>
              <a:rPr lang="sv-SE" dirty="0"/>
              <a:t>K in </a:t>
            </a:r>
            <a:r>
              <a:rPr lang="sv-SE" dirty="0" err="1"/>
              <a:t>kNN</a:t>
            </a:r>
            <a:endParaRPr lang="sv-SE" dirty="0"/>
          </a:p>
          <a:p>
            <a:pPr lvl="1"/>
            <a:r>
              <a:rPr lang="sv-SE" dirty="0" err="1"/>
              <a:t>N.o</a:t>
            </a:r>
            <a:r>
              <a:rPr lang="sv-SE" dirty="0"/>
              <a:t>. </a:t>
            </a:r>
            <a:r>
              <a:rPr lang="sv-SE" dirty="0" err="1"/>
              <a:t>hidden</a:t>
            </a:r>
            <a:r>
              <a:rPr lang="sv-SE" dirty="0"/>
              <a:t> </a:t>
            </a:r>
            <a:r>
              <a:rPr lang="sv-SE" dirty="0" err="1"/>
              <a:t>nodes</a:t>
            </a:r>
            <a:r>
              <a:rPr lang="sv-SE" dirty="0"/>
              <a:t> in MLP</a:t>
            </a:r>
          </a:p>
          <a:p>
            <a:pPr lvl="1"/>
            <a:r>
              <a:rPr lang="sv-SE" dirty="0"/>
              <a:t>λ in Lasso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24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87C3C6B8-75F0-4D19-ABCF-B73040FEE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337345"/>
              </p:ext>
            </p:extLst>
          </p:nvPr>
        </p:nvGraphicFramePr>
        <p:xfrm>
          <a:off x="1930400" y="4254463"/>
          <a:ext cx="8331200" cy="1645920"/>
        </p:xfrm>
        <a:graphic>
          <a:graphicData uri="http://schemas.openxmlformats.org/drawingml/2006/table">
            <a:tbl>
              <a:tblPr/>
              <a:tblGrid>
                <a:gridCol w="889000">
                  <a:extLst>
                    <a:ext uri="{9D8B030D-6E8A-4147-A177-3AD203B41FA5}">
                      <a16:colId xmlns:a16="http://schemas.microsoft.com/office/drawing/2014/main" val="152532124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343877798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425347598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988161929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333390198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0637882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340581093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Timestamp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SurfTemp</a:t>
                      </a:r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-TIRS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PrecType</a:t>
                      </a:r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-OE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PrecAmount</a:t>
                      </a:r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-OE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SurfTemp-DST111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Friction-DSC111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SurfCond-DSC111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1633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1010000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0218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1010030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941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1010100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0888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1010130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5574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1010200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4774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1010230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5615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1010300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125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1010330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944991"/>
                  </a:ext>
                </a:extLst>
              </a:tr>
            </a:tbl>
          </a:graphicData>
        </a:graphic>
      </p:graphicFrame>
      <p:sp>
        <p:nvSpPr>
          <p:cNvPr id="33" name="Rektangel 32">
            <a:extLst>
              <a:ext uri="{FF2B5EF4-FFF2-40B4-BE49-F238E27FC236}">
                <a16:creationId xmlns:a16="http://schemas.microsoft.com/office/drawing/2014/main" id="{20D9FFE5-6D3A-4774-8FB5-0374D8811FCA}"/>
              </a:ext>
            </a:extLst>
          </p:cNvPr>
          <p:cNvSpPr/>
          <p:nvPr/>
        </p:nvSpPr>
        <p:spPr>
          <a:xfrm>
            <a:off x="1930400" y="4254463"/>
            <a:ext cx="8331200" cy="19967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2EF20EA-EEC7-4019-93CB-2AC42BB6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Provided</a:t>
            </a:r>
            <a:r>
              <a:rPr lang="sv-SE" dirty="0"/>
              <a:t> data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2941C48-DB61-46E3-8492-25B75E939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171425 </a:t>
            </a:r>
            <a:r>
              <a:rPr lang="sv-SE" dirty="0" err="1"/>
              <a:t>measurements</a:t>
            </a:r>
            <a:r>
              <a:rPr lang="sv-SE" dirty="0"/>
              <a:t> (observations)</a:t>
            </a:r>
          </a:p>
          <a:p>
            <a:r>
              <a:rPr lang="sv-SE" dirty="0"/>
              <a:t>2015-2016 </a:t>
            </a:r>
            <a:r>
              <a:rPr lang="sv-SE" dirty="0" err="1"/>
              <a:t>state</a:t>
            </a:r>
            <a:r>
              <a:rPr lang="sv-SE" dirty="0"/>
              <a:t> road E6, Sweden</a:t>
            </a:r>
          </a:p>
          <a:p>
            <a:r>
              <a:rPr lang="sv-SE" dirty="0"/>
              <a:t>Snapshot:</a:t>
            </a:r>
            <a:endParaRPr lang="en-US" dirty="0"/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3433F37F-D807-4513-A2B5-0872CC0E601E}"/>
              </a:ext>
            </a:extLst>
          </p:cNvPr>
          <p:cNvSpPr txBox="1"/>
          <p:nvPr/>
        </p:nvSpPr>
        <p:spPr>
          <a:xfrm>
            <a:off x="5529178" y="331470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Features</a:t>
            </a:r>
            <a:endParaRPr lang="en-US" dirty="0"/>
          </a:p>
        </p:txBody>
      </p:sp>
      <p:cxnSp>
        <p:nvCxnSpPr>
          <p:cNvPr id="13" name="Rak pilkoppling 12">
            <a:extLst>
              <a:ext uri="{FF2B5EF4-FFF2-40B4-BE49-F238E27FC236}">
                <a16:creationId xmlns:a16="http://schemas.microsoft.com/office/drawing/2014/main" id="{9E825263-1858-4730-9E9E-3667625E43C7}"/>
              </a:ext>
            </a:extLst>
          </p:cNvPr>
          <p:cNvCxnSpPr>
            <a:stCxn id="8" idx="2"/>
          </p:cNvCxnSpPr>
          <p:nvPr/>
        </p:nvCxnSpPr>
        <p:spPr>
          <a:xfrm flipH="1">
            <a:off x="2426677" y="3684032"/>
            <a:ext cx="3669323" cy="5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k pilkoppling 13">
            <a:extLst>
              <a:ext uri="{FF2B5EF4-FFF2-40B4-BE49-F238E27FC236}">
                <a16:creationId xmlns:a16="http://schemas.microsoft.com/office/drawing/2014/main" id="{E13691A9-716B-41EC-B7E8-A88C7E9D3E35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3385038" y="3684032"/>
            <a:ext cx="2710962" cy="5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k pilkoppling 14">
            <a:extLst>
              <a:ext uri="{FF2B5EF4-FFF2-40B4-BE49-F238E27FC236}">
                <a16:creationId xmlns:a16="http://schemas.microsoft.com/office/drawing/2014/main" id="{29D23E15-E963-45C3-87EE-08FE79361ED0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440115" y="3684032"/>
            <a:ext cx="1655885" cy="5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k pilkoppling 15">
            <a:extLst>
              <a:ext uri="{FF2B5EF4-FFF2-40B4-BE49-F238E27FC236}">
                <a16:creationId xmlns:a16="http://schemas.microsoft.com/office/drawing/2014/main" id="{226C0433-2959-440B-BAF5-2B5DE83C270E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706208" y="3684032"/>
            <a:ext cx="389792" cy="5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ak pilkoppling 16">
            <a:extLst>
              <a:ext uri="{FF2B5EF4-FFF2-40B4-BE49-F238E27FC236}">
                <a16:creationId xmlns:a16="http://schemas.microsoft.com/office/drawing/2014/main" id="{126AA9E1-0421-4AF2-90CC-C1A53463C29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096000" y="3684032"/>
            <a:ext cx="914400" cy="5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k pilkoppling 17">
            <a:extLst>
              <a:ext uri="{FF2B5EF4-FFF2-40B4-BE49-F238E27FC236}">
                <a16:creationId xmlns:a16="http://schemas.microsoft.com/office/drawing/2014/main" id="{CE5B9AFB-4A84-478A-93A1-4F97E20D2F1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096000" y="3684032"/>
            <a:ext cx="2219325" cy="5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ak pilkoppling 18">
            <a:extLst>
              <a:ext uri="{FF2B5EF4-FFF2-40B4-BE49-F238E27FC236}">
                <a16:creationId xmlns:a16="http://schemas.microsoft.com/office/drawing/2014/main" id="{B5A95342-7D86-4183-A7CA-C348CFB3F24F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096000" y="3684032"/>
            <a:ext cx="3559701" cy="5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00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" grpId="0" uiExpand="1" build="p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580F826-A3F1-4FC2-AA9E-017F1E126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Research approach and </a:t>
            </a:r>
            <a:r>
              <a:rPr lang="sv-SE" dirty="0" err="1"/>
              <a:t>tools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5FAE7BE-0E44-480F-967C-ED2E0A28D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Experiment </a:t>
            </a:r>
            <a:r>
              <a:rPr lang="sv-SE" dirty="0" err="1"/>
              <a:t>with</a:t>
            </a:r>
            <a:r>
              <a:rPr lang="sv-SE" dirty="0"/>
              <a:t> pre-</a:t>
            </a:r>
            <a:r>
              <a:rPr lang="sv-SE" dirty="0" err="1"/>
              <a:t>determined</a:t>
            </a:r>
            <a:r>
              <a:rPr lang="sv-SE" dirty="0"/>
              <a:t> set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algorithms</a:t>
            </a:r>
            <a:endParaRPr lang="sv-SE" dirty="0"/>
          </a:p>
          <a:p>
            <a:r>
              <a:rPr lang="sv-SE" dirty="0"/>
              <a:t>”Spot-</a:t>
            </a:r>
            <a:r>
              <a:rPr lang="sv-SE" dirty="0" err="1"/>
              <a:t>checking</a:t>
            </a:r>
            <a:r>
              <a:rPr lang="sv-SE" dirty="0"/>
              <a:t>” experiments</a:t>
            </a:r>
          </a:p>
          <a:p>
            <a:r>
              <a:rPr lang="sv-SE" dirty="0"/>
              <a:t>Tools:</a:t>
            </a:r>
          </a:p>
          <a:p>
            <a:pPr lvl="1"/>
            <a:r>
              <a:rPr lang="sv-SE" dirty="0" err="1"/>
              <a:t>Python</a:t>
            </a:r>
            <a:endParaRPr lang="sv-SE" dirty="0"/>
          </a:p>
          <a:p>
            <a:pPr lvl="1"/>
            <a:r>
              <a:rPr lang="sv-SE" dirty="0" err="1"/>
              <a:t>Scikit-learn</a:t>
            </a:r>
            <a:endParaRPr lang="sv-SE" dirty="0"/>
          </a:p>
          <a:p>
            <a:pPr lvl="1"/>
            <a:r>
              <a:rPr lang="sv-SE" dirty="0"/>
              <a:t>Excel</a:t>
            </a:r>
          </a:p>
          <a:p>
            <a:pPr lvl="1"/>
            <a:r>
              <a:rPr lang="sv-SE" dirty="0"/>
              <a:t>Visual </a:t>
            </a:r>
            <a:r>
              <a:rPr lang="sv-SE" dirty="0" err="1"/>
              <a:t>basic</a:t>
            </a:r>
            <a:endParaRPr lang="sv-SE" dirty="0"/>
          </a:p>
          <a:p>
            <a:pPr lvl="1"/>
            <a:r>
              <a:rPr lang="sv-SE" dirty="0"/>
              <a:t>And </a:t>
            </a:r>
            <a:r>
              <a:rPr lang="sv-SE" dirty="0" err="1"/>
              <a:t>more</a:t>
            </a:r>
            <a:r>
              <a:rPr lang="sv-SE" dirty="0"/>
              <a:t>..</a:t>
            </a:r>
          </a:p>
          <a:p>
            <a:pPr lvl="1"/>
            <a:endParaRPr lang="sv-S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71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BC803E4-F483-4605-BC18-AA6C672A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Experimental </a:t>
            </a:r>
            <a:r>
              <a:rPr lang="sv-SE" dirty="0" err="1"/>
              <a:t>methodology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3A7869AC-2A79-40F5-8708-9748ED8F3F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v-SE" dirty="0"/>
                  <a:t>Data preparation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sv-SE" dirty="0"/>
                  <a:t>Data </a:t>
                </a:r>
                <a:r>
                  <a:rPr lang="sv-SE" dirty="0" err="1"/>
                  <a:t>cleaning</a:t>
                </a:r>
                <a:endParaRPr lang="sv-SE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sv-SE" dirty="0"/>
                  <a:t>Feature </a:t>
                </a:r>
                <a:r>
                  <a:rPr lang="sv-SE" dirty="0" err="1"/>
                  <a:t>selection</a:t>
                </a:r>
                <a:endParaRPr lang="sv-SE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sv-SE" dirty="0"/>
                  <a:t>Data transformation</a:t>
                </a:r>
              </a:p>
              <a:p>
                <a:r>
                  <a:rPr lang="sv-SE" dirty="0" err="1"/>
                  <a:t>Obtaining</a:t>
                </a:r>
                <a:r>
                  <a:rPr lang="sv-SE" dirty="0"/>
                  <a:t> the </a:t>
                </a:r>
                <a:r>
                  <a:rPr lang="sv-SE" dirty="0" err="1"/>
                  <a:t>results</a:t>
                </a:r>
                <a:endParaRPr lang="sv-SE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sv-SE" dirty="0"/>
                  <a:t>Rank input features to </a:t>
                </a:r>
                <a:r>
                  <a:rPr lang="sv-SE" dirty="0" err="1"/>
                  <a:t>target</a:t>
                </a:r>
                <a:r>
                  <a:rPr lang="sv-SE" dirty="0"/>
                  <a:t>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sv-SE" dirty="0"/>
                  <a:t>F</a:t>
                </a:r>
                <a:r>
                  <a:rPr lang="en-US" dirty="0" err="1"/>
                  <a:t>ind</a:t>
                </a:r>
                <a:r>
                  <a:rPr lang="en-US" dirty="0"/>
                  <a:t> best choice of top input features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sv-S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sv-SE" dirty="0"/>
                  <a:t>O</a:t>
                </a:r>
                <a:r>
                  <a:rPr lang="en-US" dirty="0" err="1"/>
                  <a:t>ptimize</a:t>
                </a:r>
                <a:r>
                  <a:rPr lang="en-US" dirty="0"/>
                  <a:t> hyperparameters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sv-SE" dirty="0"/>
                  <a:t>Best</a:t>
                </a:r>
                <a:r>
                  <a:rPr lang="en-US" dirty="0"/>
                  <a:t> accumulated score </a:t>
                </a:r>
                <a14:m>
                  <m:oMath xmlns:m="http://schemas.openxmlformats.org/officeDocument/2006/math">
                    <m:r>
                      <a:rPr lang="sv-SE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best algorithm to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sv-S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br>
                  <a:rPr lang="sv-SE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sv-SE" i="1">
                            <a:latin typeface="Cambria Math" panose="02040503050406030204" pitchFamily="18" charset="0"/>
                          </a:rPr>
                          <m:t>𝑎𝑐𝑐</m:t>
                        </m:r>
                      </m:sub>
                    </m:sSub>
                    <m:r>
                      <a:rPr lang="sv-SE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sv-SE" i="1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sv-SE" i="1">
                        <a:latin typeface="Cambria Math" panose="02040503050406030204" pitchFamily="18" charset="0"/>
                      </a:rPr>
                      <m:t>+/−</m:t>
                    </m:r>
                    <m:r>
                      <a:rPr lang="sv-SE" i="1">
                        <a:latin typeface="Cambria Math" panose="02040503050406030204" pitchFamily="18" charset="0"/>
                      </a:rPr>
                      <m:t>𝑜𝑣𝑒𝑟𝑓𝑖𝑡𝑡𝑖𝑛𝑔</m:t>
                    </m:r>
                  </m:oMath>
                </a14:m>
                <a:endParaRPr lang="en-US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3A7869AC-2A79-40F5-8708-9748ED8F3F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45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C1EECDF-8CD8-45C4-836D-EC11E890A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Data preparation process – data </a:t>
            </a:r>
            <a:r>
              <a:rPr lang="sv-SE" dirty="0" err="1"/>
              <a:t>cleaning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0FA8A87-8175-4FBA-99DE-7F4386242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Delimitations: non-</a:t>
            </a:r>
            <a:r>
              <a:rPr lang="sv-SE" dirty="0" err="1"/>
              <a:t>error</a:t>
            </a:r>
            <a:r>
              <a:rPr lang="sv-SE" dirty="0"/>
              <a:t> </a:t>
            </a:r>
            <a:r>
              <a:rPr lang="sv-SE" dirty="0" err="1"/>
              <a:t>behavior</a:t>
            </a:r>
            <a:r>
              <a:rPr lang="sv-SE" dirty="0"/>
              <a:t> </a:t>
            </a:r>
            <a:r>
              <a:rPr lang="sv-SE" dirty="0" err="1"/>
              <a:t>only</a:t>
            </a:r>
            <a:endParaRPr lang="sv-SE" dirty="0"/>
          </a:p>
          <a:p>
            <a:r>
              <a:rPr lang="sv-SE" dirty="0" err="1"/>
              <a:t>Remove</a:t>
            </a:r>
            <a:r>
              <a:rPr lang="sv-SE" dirty="0"/>
              <a:t> definitive </a:t>
            </a:r>
            <a:r>
              <a:rPr lang="sv-SE" dirty="0" err="1"/>
              <a:t>errors</a:t>
            </a:r>
            <a:endParaRPr lang="sv-SE" dirty="0"/>
          </a:p>
          <a:p>
            <a:r>
              <a:rPr lang="sv-SE" dirty="0" err="1"/>
              <a:t>Remove</a:t>
            </a:r>
            <a:r>
              <a:rPr lang="sv-SE" dirty="0"/>
              <a:t> </a:t>
            </a:r>
            <a:r>
              <a:rPr lang="sv-SE" dirty="0" err="1"/>
              <a:t>suspicious</a:t>
            </a:r>
            <a:r>
              <a:rPr lang="sv-SE" dirty="0"/>
              <a:t> </a:t>
            </a:r>
            <a:r>
              <a:rPr lang="sv-SE" dirty="0" err="1"/>
              <a:t>outliers</a:t>
            </a:r>
            <a:endParaRPr lang="sv-SE" dirty="0"/>
          </a:p>
          <a:p>
            <a:r>
              <a:rPr lang="sv-SE" dirty="0"/>
              <a:t>56245 observations </a:t>
            </a:r>
            <a:r>
              <a:rPr lang="sv-SE" dirty="0" err="1"/>
              <a:t>removed</a:t>
            </a:r>
            <a:r>
              <a:rPr lang="sv-SE" dirty="0"/>
              <a:t> =&gt; 115180 </a:t>
            </a:r>
            <a:r>
              <a:rPr lang="sv-SE" dirty="0" err="1"/>
              <a:t>remained</a:t>
            </a:r>
            <a:endParaRPr lang="sv-SE" dirty="0"/>
          </a:p>
          <a:p>
            <a:pPr marL="857250" lvl="1" indent="-457200">
              <a:buFont typeface="+mj-lt"/>
              <a:buAutoNum type="arabicPeriod"/>
            </a:pPr>
            <a:endParaRPr lang="sv-SE" dirty="0"/>
          </a:p>
          <a:p>
            <a:pPr marL="457200" indent="-457200">
              <a:buFont typeface="+mj-lt"/>
              <a:buAutoNum type="arabicPeriod"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2072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E794AFB-7AF2-4536-9E41-8D04660CD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Data preparation process – feature </a:t>
            </a:r>
            <a:r>
              <a:rPr lang="sv-SE" dirty="0" err="1"/>
              <a:t>selection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8083F24-EB36-486E-82B4-4E9B15691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sv-SE" dirty="0"/>
              <a:t>Timestamp (</a:t>
            </a:r>
            <a:r>
              <a:rPr lang="sv-SE" dirty="0" err="1"/>
              <a:t>mmddhhmm</a:t>
            </a:r>
            <a:r>
              <a:rPr lang="sv-SE" dirty="0"/>
              <a:t>)</a:t>
            </a:r>
          </a:p>
          <a:p>
            <a:pPr marL="457200" indent="-457200"/>
            <a:r>
              <a:rPr lang="sv-SE" dirty="0" err="1"/>
              <a:t>Large</a:t>
            </a:r>
            <a:r>
              <a:rPr lang="sv-SE" dirty="0"/>
              <a:t> </a:t>
            </a:r>
            <a:r>
              <a:rPr lang="sv-SE" dirty="0" err="1"/>
              <a:t>numeric</a:t>
            </a:r>
            <a:r>
              <a:rPr lang="sv-SE" dirty="0"/>
              <a:t> </a:t>
            </a:r>
            <a:r>
              <a:rPr lang="sv-SE" dirty="0" err="1"/>
              <a:t>interval</a:t>
            </a:r>
            <a:endParaRPr lang="sv-SE" dirty="0"/>
          </a:p>
          <a:p>
            <a:pPr marL="457200" indent="-457200"/>
            <a:r>
              <a:rPr lang="sv-SE" dirty="0"/>
              <a:t>Experiment: </a:t>
            </a:r>
            <a:r>
              <a:rPr lang="sv-SE" dirty="0" err="1"/>
              <a:t>predict</a:t>
            </a:r>
            <a:r>
              <a:rPr lang="sv-SE" dirty="0"/>
              <a:t> TIRS road </a:t>
            </a:r>
            <a:r>
              <a:rPr lang="sv-SE" dirty="0" err="1"/>
              <a:t>surface</a:t>
            </a:r>
            <a:r>
              <a:rPr lang="sv-SE" dirty="0"/>
              <a:t> </a:t>
            </a:r>
            <a:r>
              <a:rPr lang="sv-SE" dirty="0" err="1"/>
              <a:t>temperature</a:t>
            </a:r>
            <a:endParaRPr lang="sv-SE" dirty="0"/>
          </a:p>
          <a:p>
            <a:endParaRPr lang="en-US" dirty="0"/>
          </a:p>
        </p:txBody>
      </p:sp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C5100C32-DA61-4F89-B5D2-1BE24B37D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43258"/>
              </p:ext>
            </p:extLst>
          </p:nvPr>
        </p:nvGraphicFramePr>
        <p:xfrm>
          <a:off x="3162178" y="3429000"/>
          <a:ext cx="5867643" cy="320040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955881">
                  <a:extLst>
                    <a:ext uri="{9D8B030D-6E8A-4147-A177-3AD203B41FA5}">
                      <a16:colId xmlns:a16="http://schemas.microsoft.com/office/drawing/2014/main" val="1392820700"/>
                    </a:ext>
                  </a:extLst>
                </a:gridCol>
                <a:gridCol w="1955881">
                  <a:extLst>
                    <a:ext uri="{9D8B030D-6E8A-4147-A177-3AD203B41FA5}">
                      <a16:colId xmlns:a16="http://schemas.microsoft.com/office/drawing/2014/main" val="2263402351"/>
                    </a:ext>
                  </a:extLst>
                </a:gridCol>
                <a:gridCol w="1955881">
                  <a:extLst>
                    <a:ext uri="{9D8B030D-6E8A-4147-A177-3AD203B41FA5}">
                      <a16:colId xmlns:a16="http://schemas.microsoft.com/office/drawing/2014/main" val="4168303124"/>
                    </a:ext>
                  </a:extLst>
                </a:gridCol>
              </a:tblGrid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sv-SE" dirty="0" err="1"/>
                        <a:t>Algorithm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MSE not </a:t>
                      </a:r>
                      <a:r>
                        <a:rPr lang="sv-SE" dirty="0" err="1"/>
                        <a:t>using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timestamp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MSE </a:t>
                      </a:r>
                      <a:r>
                        <a:rPr lang="sv-SE" dirty="0" err="1"/>
                        <a:t>using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timestamp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4841875"/>
                  </a:ext>
                </a:extLst>
              </a:tr>
              <a:tr h="339634"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OLS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1.23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1.22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91267"/>
                  </a:ext>
                </a:extLst>
              </a:tr>
              <a:tr h="339634"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CART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1.21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1.84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3500487"/>
                  </a:ext>
                </a:extLst>
              </a:tr>
              <a:tr h="339634">
                <a:tc>
                  <a:txBody>
                    <a:bodyPr/>
                    <a:lstStyle/>
                    <a:p>
                      <a:pPr algn="ctr"/>
                      <a:r>
                        <a:rPr lang="sv-SE" dirty="0" err="1"/>
                        <a:t>kNN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1.25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4.69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823615"/>
                  </a:ext>
                </a:extLst>
              </a:tr>
              <a:tr h="339634"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MLP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1.06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55663.45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2224718"/>
                  </a:ext>
                </a:extLst>
              </a:tr>
              <a:tr h="339634"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Lasso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1.25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1.24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1757690"/>
                  </a:ext>
                </a:extLst>
              </a:tr>
              <a:tr h="339634">
                <a:tc>
                  <a:txBody>
                    <a:bodyPr/>
                    <a:lstStyle/>
                    <a:p>
                      <a:pPr algn="ctr"/>
                      <a:r>
                        <a:rPr lang="sv-SE" dirty="0" err="1"/>
                        <a:t>Random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forest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1.13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1.26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8419283"/>
                  </a:ext>
                </a:extLst>
              </a:tr>
              <a:tr h="339634">
                <a:tc>
                  <a:txBody>
                    <a:bodyPr/>
                    <a:lstStyle/>
                    <a:p>
                      <a:pPr algn="ctr"/>
                      <a:r>
                        <a:rPr lang="sv-SE" dirty="0" err="1"/>
                        <a:t>Average</a:t>
                      </a:r>
                      <a:r>
                        <a:rPr lang="sv-SE" dirty="0"/>
                        <a:t> total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1.19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9279.13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7457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072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tshållare för innehåll 4">
            <a:extLst>
              <a:ext uri="{FF2B5EF4-FFF2-40B4-BE49-F238E27FC236}">
                <a16:creationId xmlns:a16="http://schemas.microsoft.com/office/drawing/2014/main" id="{26BB1E07-9948-484A-A09A-A929BFC46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259" y="2052918"/>
            <a:ext cx="5449471" cy="1757453"/>
          </a:xfrm>
          <a:prstGeom prst="rect">
            <a:avLst/>
          </a:prstGeom>
          <a:effectLst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9B14F2B-52D3-4ADE-B163-AAFE38B9F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sv-SE" dirty="0"/>
              <a:t>Transform </a:t>
            </a:r>
            <a:r>
              <a:rPr lang="sv-SE" dirty="0" err="1"/>
              <a:t>timestamp</a:t>
            </a:r>
            <a:r>
              <a:rPr lang="sv-SE" dirty="0"/>
              <a:t> to </a:t>
            </a:r>
            <a:r>
              <a:rPr lang="sv-SE" dirty="0" err="1"/>
              <a:t>two</a:t>
            </a:r>
            <a:r>
              <a:rPr lang="sv-SE" dirty="0"/>
              <a:t> new features:</a:t>
            </a:r>
          </a:p>
          <a:p>
            <a:pPr lvl="1"/>
            <a:r>
              <a:rPr lang="sv-SE" dirty="0" err="1"/>
              <a:t>Month</a:t>
            </a:r>
            <a:endParaRPr lang="sv-SE" dirty="0"/>
          </a:p>
          <a:p>
            <a:pPr lvl="1"/>
            <a:r>
              <a:rPr lang="sv-SE" dirty="0" err="1"/>
              <a:t>Hour</a:t>
            </a:r>
            <a:endParaRPr lang="sv-SE" dirty="0"/>
          </a:p>
          <a:p>
            <a:r>
              <a:rPr lang="sv-SE" dirty="0"/>
              <a:t>Experiment:</a:t>
            </a:r>
            <a:endParaRPr lang="en-US" dirty="0"/>
          </a:p>
        </p:txBody>
      </p:sp>
      <p:graphicFrame>
        <p:nvGraphicFramePr>
          <p:cNvPr id="12" name="Tabell 11">
            <a:extLst>
              <a:ext uri="{FF2B5EF4-FFF2-40B4-BE49-F238E27FC236}">
                <a16:creationId xmlns:a16="http://schemas.microsoft.com/office/drawing/2014/main" id="{DC170F3C-1BC2-4606-8A2B-BA601F4B4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893319"/>
              </p:ext>
            </p:extLst>
          </p:nvPr>
        </p:nvGraphicFramePr>
        <p:xfrm>
          <a:off x="2463410" y="4242372"/>
          <a:ext cx="7265180" cy="216291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816295">
                  <a:extLst>
                    <a:ext uri="{9D8B030D-6E8A-4147-A177-3AD203B41FA5}">
                      <a16:colId xmlns:a16="http://schemas.microsoft.com/office/drawing/2014/main" val="1392820700"/>
                    </a:ext>
                  </a:extLst>
                </a:gridCol>
                <a:gridCol w="1816295">
                  <a:extLst>
                    <a:ext uri="{9D8B030D-6E8A-4147-A177-3AD203B41FA5}">
                      <a16:colId xmlns:a16="http://schemas.microsoft.com/office/drawing/2014/main" val="2263402351"/>
                    </a:ext>
                  </a:extLst>
                </a:gridCol>
                <a:gridCol w="1816295">
                  <a:extLst>
                    <a:ext uri="{9D8B030D-6E8A-4147-A177-3AD203B41FA5}">
                      <a16:colId xmlns:a16="http://schemas.microsoft.com/office/drawing/2014/main" val="4168303124"/>
                    </a:ext>
                  </a:extLst>
                </a:gridCol>
                <a:gridCol w="1816295">
                  <a:extLst>
                    <a:ext uri="{9D8B030D-6E8A-4147-A177-3AD203B41FA5}">
                      <a16:colId xmlns:a16="http://schemas.microsoft.com/office/drawing/2014/main" val="1607235562"/>
                    </a:ext>
                  </a:extLst>
                </a:gridCol>
              </a:tblGrid>
              <a:tr h="536327"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Algorithm</a:t>
                      </a:r>
                      <a:endParaRPr lang="en-US" sz="800"/>
                    </a:p>
                  </a:txBody>
                  <a:tcPr marL="40258" marR="40258" marT="20129" marB="20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MSE not using any time features</a:t>
                      </a:r>
                      <a:endParaRPr lang="en-US" sz="800"/>
                    </a:p>
                  </a:txBody>
                  <a:tcPr marL="40258" marR="40258" marT="20129" marB="20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MSE timestamp</a:t>
                      </a:r>
                      <a:endParaRPr lang="en-US" sz="800"/>
                    </a:p>
                  </a:txBody>
                  <a:tcPr marL="40258" marR="40258" marT="20129" marB="20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MSE hour and month</a:t>
                      </a:r>
                      <a:endParaRPr lang="en-US" sz="800"/>
                    </a:p>
                  </a:txBody>
                  <a:tcPr marL="40258" marR="40258" marT="20129" marB="20129" anchor="ctr"/>
                </a:tc>
                <a:extLst>
                  <a:ext uri="{0D108BD9-81ED-4DB2-BD59-A6C34878D82A}">
                    <a16:rowId xmlns:a16="http://schemas.microsoft.com/office/drawing/2014/main" val="2034841875"/>
                  </a:ext>
                </a:extLst>
              </a:tr>
              <a:tr h="232369"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OLS</a:t>
                      </a:r>
                      <a:endParaRPr lang="en-US" sz="800"/>
                    </a:p>
                  </a:txBody>
                  <a:tcPr marL="40258" marR="40258" marT="20129" marB="20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1.23</a:t>
                      </a:r>
                      <a:endParaRPr lang="en-US" sz="800"/>
                    </a:p>
                  </a:txBody>
                  <a:tcPr marL="40258" marR="40258" marT="20129" marB="20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1.22</a:t>
                      </a:r>
                      <a:endParaRPr lang="en-US" sz="800"/>
                    </a:p>
                  </a:txBody>
                  <a:tcPr marL="40258" marR="40258" marT="20129" marB="20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1.22</a:t>
                      </a:r>
                      <a:endParaRPr lang="en-US" sz="800"/>
                    </a:p>
                  </a:txBody>
                  <a:tcPr marL="40258" marR="40258" marT="20129" marB="20129" anchor="ctr"/>
                </a:tc>
                <a:extLst>
                  <a:ext uri="{0D108BD9-81ED-4DB2-BD59-A6C34878D82A}">
                    <a16:rowId xmlns:a16="http://schemas.microsoft.com/office/drawing/2014/main" val="300391267"/>
                  </a:ext>
                </a:extLst>
              </a:tr>
              <a:tr h="232369"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CART</a:t>
                      </a:r>
                      <a:endParaRPr lang="en-US" sz="800"/>
                    </a:p>
                  </a:txBody>
                  <a:tcPr marL="40258" marR="40258" marT="20129" marB="20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1.21</a:t>
                      </a:r>
                      <a:endParaRPr lang="en-US" sz="800"/>
                    </a:p>
                  </a:txBody>
                  <a:tcPr marL="40258" marR="40258" marT="20129" marB="20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1.84</a:t>
                      </a:r>
                      <a:endParaRPr lang="en-US" sz="800"/>
                    </a:p>
                  </a:txBody>
                  <a:tcPr marL="40258" marR="40258" marT="20129" marB="20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1.77</a:t>
                      </a:r>
                      <a:endParaRPr lang="en-US" sz="800"/>
                    </a:p>
                  </a:txBody>
                  <a:tcPr marL="40258" marR="40258" marT="20129" marB="20129" anchor="ctr"/>
                </a:tc>
                <a:extLst>
                  <a:ext uri="{0D108BD9-81ED-4DB2-BD59-A6C34878D82A}">
                    <a16:rowId xmlns:a16="http://schemas.microsoft.com/office/drawing/2014/main" val="4013500487"/>
                  </a:ext>
                </a:extLst>
              </a:tr>
              <a:tr h="232369"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kNN</a:t>
                      </a:r>
                      <a:endParaRPr lang="en-US" sz="800"/>
                    </a:p>
                  </a:txBody>
                  <a:tcPr marL="40258" marR="40258" marT="20129" marB="20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1.25</a:t>
                      </a:r>
                      <a:endParaRPr lang="en-US" sz="800"/>
                    </a:p>
                  </a:txBody>
                  <a:tcPr marL="40258" marR="40258" marT="20129" marB="20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4.69</a:t>
                      </a:r>
                      <a:endParaRPr lang="en-US" sz="800"/>
                    </a:p>
                  </a:txBody>
                  <a:tcPr marL="40258" marR="40258" marT="20129" marB="20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1.08</a:t>
                      </a:r>
                      <a:endParaRPr lang="en-US" sz="800"/>
                    </a:p>
                  </a:txBody>
                  <a:tcPr marL="40258" marR="40258" marT="20129" marB="20129" anchor="ctr"/>
                </a:tc>
                <a:extLst>
                  <a:ext uri="{0D108BD9-81ED-4DB2-BD59-A6C34878D82A}">
                    <a16:rowId xmlns:a16="http://schemas.microsoft.com/office/drawing/2014/main" val="2914823615"/>
                  </a:ext>
                </a:extLst>
              </a:tr>
              <a:tr h="232369"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MLP</a:t>
                      </a:r>
                      <a:endParaRPr lang="en-US" sz="800"/>
                    </a:p>
                  </a:txBody>
                  <a:tcPr marL="40258" marR="40258" marT="20129" marB="20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1.06</a:t>
                      </a:r>
                      <a:endParaRPr lang="en-US" sz="800"/>
                    </a:p>
                  </a:txBody>
                  <a:tcPr marL="40258" marR="40258" marT="20129" marB="20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55663.45</a:t>
                      </a:r>
                      <a:endParaRPr lang="en-US" sz="800"/>
                    </a:p>
                  </a:txBody>
                  <a:tcPr marL="40258" marR="40258" marT="20129" marB="20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1.30</a:t>
                      </a:r>
                      <a:endParaRPr lang="en-US" sz="800"/>
                    </a:p>
                  </a:txBody>
                  <a:tcPr marL="40258" marR="40258" marT="20129" marB="20129" anchor="ctr"/>
                </a:tc>
                <a:extLst>
                  <a:ext uri="{0D108BD9-81ED-4DB2-BD59-A6C34878D82A}">
                    <a16:rowId xmlns:a16="http://schemas.microsoft.com/office/drawing/2014/main" val="2672224718"/>
                  </a:ext>
                </a:extLst>
              </a:tr>
              <a:tr h="232369"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Lasso</a:t>
                      </a:r>
                      <a:endParaRPr lang="en-US" sz="800"/>
                    </a:p>
                  </a:txBody>
                  <a:tcPr marL="40258" marR="40258" marT="20129" marB="20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1.25</a:t>
                      </a:r>
                      <a:endParaRPr lang="en-US" sz="800"/>
                    </a:p>
                  </a:txBody>
                  <a:tcPr marL="40258" marR="40258" marT="20129" marB="20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1.24</a:t>
                      </a:r>
                      <a:endParaRPr lang="en-US" sz="800"/>
                    </a:p>
                  </a:txBody>
                  <a:tcPr marL="40258" marR="40258" marT="20129" marB="20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1.23</a:t>
                      </a:r>
                      <a:endParaRPr lang="en-US" sz="800"/>
                    </a:p>
                  </a:txBody>
                  <a:tcPr marL="40258" marR="40258" marT="20129" marB="20129" anchor="ctr"/>
                </a:tc>
                <a:extLst>
                  <a:ext uri="{0D108BD9-81ED-4DB2-BD59-A6C34878D82A}">
                    <a16:rowId xmlns:a16="http://schemas.microsoft.com/office/drawing/2014/main" val="1871757690"/>
                  </a:ext>
                </a:extLst>
              </a:tr>
              <a:tr h="232369"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Random forest</a:t>
                      </a:r>
                      <a:endParaRPr lang="en-US" sz="800"/>
                    </a:p>
                  </a:txBody>
                  <a:tcPr marL="40258" marR="40258" marT="20129" marB="20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1.13</a:t>
                      </a:r>
                      <a:endParaRPr lang="en-US" sz="800"/>
                    </a:p>
                  </a:txBody>
                  <a:tcPr marL="40258" marR="40258" marT="20129" marB="20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1.26</a:t>
                      </a:r>
                      <a:endParaRPr lang="en-US" sz="800"/>
                    </a:p>
                  </a:txBody>
                  <a:tcPr marL="40258" marR="40258" marT="20129" marB="20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1.01</a:t>
                      </a:r>
                      <a:endParaRPr lang="en-US" sz="800"/>
                    </a:p>
                  </a:txBody>
                  <a:tcPr marL="40258" marR="40258" marT="20129" marB="20129" anchor="ctr"/>
                </a:tc>
                <a:extLst>
                  <a:ext uri="{0D108BD9-81ED-4DB2-BD59-A6C34878D82A}">
                    <a16:rowId xmlns:a16="http://schemas.microsoft.com/office/drawing/2014/main" val="2528419283"/>
                  </a:ext>
                </a:extLst>
              </a:tr>
              <a:tr h="232369"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Average total</a:t>
                      </a:r>
                      <a:endParaRPr lang="en-US" sz="800"/>
                    </a:p>
                  </a:txBody>
                  <a:tcPr marL="40258" marR="40258" marT="20129" marB="20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1.19</a:t>
                      </a:r>
                      <a:endParaRPr lang="en-US" sz="800"/>
                    </a:p>
                  </a:txBody>
                  <a:tcPr marL="40258" marR="40258" marT="20129" marB="20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 dirty="0"/>
                        <a:t>9279.13</a:t>
                      </a:r>
                      <a:endParaRPr lang="en-US" sz="800" dirty="0"/>
                    </a:p>
                  </a:txBody>
                  <a:tcPr marL="40258" marR="40258" marT="20129" marB="201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 dirty="0"/>
                        <a:t>1.27</a:t>
                      </a:r>
                      <a:endParaRPr lang="en-US" sz="800" dirty="0"/>
                    </a:p>
                  </a:txBody>
                  <a:tcPr marL="40258" marR="40258" marT="20129" marB="20129" anchor="ctr"/>
                </a:tc>
                <a:extLst>
                  <a:ext uri="{0D108BD9-81ED-4DB2-BD59-A6C34878D82A}">
                    <a16:rowId xmlns:a16="http://schemas.microsoft.com/office/drawing/2014/main" val="1857457171"/>
                  </a:ext>
                </a:extLst>
              </a:tr>
            </a:tbl>
          </a:graphicData>
        </a:graphic>
      </p:graphicFrame>
      <p:sp>
        <p:nvSpPr>
          <p:cNvPr id="4" name="Rubrik 3">
            <a:extLst>
              <a:ext uri="{FF2B5EF4-FFF2-40B4-BE49-F238E27FC236}">
                <a16:creationId xmlns:a16="http://schemas.microsoft.com/office/drawing/2014/main" id="{A1B0C046-6257-4122-AB68-C63053CC8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Data preparation process – data transformation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30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A207364-8335-4C5F-B1B0-2EC59D6C1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sv-SE" sz="1600" dirty="0"/>
              <a:t>Deal </a:t>
            </a:r>
            <a:r>
              <a:rPr lang="sv-SE" sz="1600" dirty="0" err="1"/>
              <a:t>with</a:t>
            </a:r>
            <a:r>
              <a:rPr lang="sv-SE" sz="1600" dirty="0"/>
              <a:t> </a:t>
            </a:r>
            <a:r>
              <a:rPr lang="sv-SE" sz="1600" dirty="0" err="1"/>
              <a:t>class</a:t>
            </a:r>
            <a:r>
              <a:rPr lang="sv-SE" sz="1600" dirty="0"/>
              <a:t> </a:t>
            </a:r>
            <a:r>
              <a:rPr lang="sv-SE" sz="1600" dirty="0" err="1"/>
              <a:t>imbalance</a:t>
            </a:r>
            <a:r>
              <a:rPr lang="sv-SE" sz="1600" dirty="0"/>
              <a:t>: </a:t>
            </a:r>
            <a:r>
              <a:rPr lang="sv-SE" sz="1600" dirty="0" err="1"/>
              <a:t>precipitation</a:t>
            </a:r>
            <a:r>
              <a:rPr lang="sv-SE" sz="1600" dirty="0"/>
              <a:t> </a:t>
            </a:r>
            <a:r>
              <a:rPr lang="sv-SE" sz="1600" dirty="0" err="1"/>
              <a:t>type</a:t>
            </a:r>
            <a:endParaRPr lang="sv-SE" sz="1600" dirty="0"/>
          </a:p>
          <a:p>
            <a:r>
              <a:rPr lang="sv-SE" sz="1600" dirty="0" err="1"/>
              <a:t>Oversampling</a:t>
            </a:r>
            <a:r>
              <a:rPr lang="sv-SE" sz="1600" dirty="0"/>
              <a:t> </a:t>
            </a:r>
            <a:r>
              <a:rPr lang="sv-SE" sz="1600" dirty="0" err="1"/>
              <a:t>techniques</a:t>
            </a:r>
            <a:endParaRPr lang="sv-SE" sz="1600" dirty="0"/>
          </a:p>
          <a:p>
            <a:pPr lvl="1"/>
            <a:r>
              <a:rPr lang="sv-SE" sz="1400" dirty="0" err="1"/>
              <a:t>Smote</a:t>
            </a:r>
            <a:endParaRPr lang="sv-SE" sz="1400" dirty="0"/>
          </a:p>
          <a:p>
            <a:pPr lvl="1"/>
            <a:r>
              <a:rPr lang="sv-SE" sz="1400" dirty="0" err="1"/>
              <a:t>Adasyn</a:t>
            </a:r>
            <a:endParaRPr lang="sv-SE" sz="1400" dirty="0"/>
          </a:p>
          <a:p>
            <a:pPr lvl="1"/>
            <a:r>
              <a:rPr lang="sv-SE" sz="1400" dirty="0" err="1"/>
              <a:t>Random</a:t>
            </a:r>
            <a:r>
              <a:rPr lang="sv-SE" sz="1400" dirty="0"/>
              <a:t> </a:t>
            </a:r>
            <a:r>
              <a:rPr lang="sv-SE" sz="1400" dirty="0" err="1"/>
              <a:t>oversampling</a:t>
            </a:r>
            <a:endParaRPr lang="sv-SE" sz="1400" dirty="0"/>
          </a:p>
          <a:p>
            <a:r>
              <a:rPr lang="sv-SE" sz="1600" dirty="0" err="1"/>
              <a:t>Unsuccessfully</a:t>
            </a:r>
            <a:r>
              <a:rPr lang="sv-SE" sz="1600" dirty="0"/>
              <a:t>..</a:t>
            </a:r>
            <a:endParaRPr lang="en-US" sz="1600" dirty="0"/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l 9">
                <a:extLst>
                  <a:ext uri="{FF2B5EF4-FFF2-40B4-BE49-F238E27FC236}">
                    <a16:creationId xmlns:a16="http://schemas.microsoft.com/office/drawing/2014/main" id="{CFE3A390-A5E8-4D93-ACF2-4670358617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2224418"/>
                  </p:ext>
                </p:extLst>
              </p:nvPr>
            </p:nvGraphicFramePr>
            <p:xfrm>
              <a:off x="5325196" y="4554543"/>
              <a:ext cx="49149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5753">
                      <a:extLst>
                        <a:ext uri="{9D8B030D-6E8A-4147-A177-3AD203B41FA5}">
                          <a16:colId xmlns:a16="http://schemas.microsoft.com/office/drawing/2014/main" val="2796108103"/>
                        </a:ext>
                      </a:extLst>
                    </a:gridCol>
                    <a:gridCol w="2080847">
                      <a:extLst>
                        <a:ext uri="{9D8B030D-6E8A-4147-A177-3AD203B41FA5}">
                          <a16:colId xmlns:a16="http://schemas.microsoft.com/office/drawing/2014/main" val="3093509548"/>
                        </a:ext>
                      </a:extLst>
                    </a:gridCol>
                    <a:gridCol w="1638300">
                      <a:extLst>
                        <a:ext uri="{9D8B030D-6E8A-4147-A177-3AD203B41FA5}">
                          <a16:colId xmlns:a16="http://schemas.microsoft.com/office/drawing/2014/main" val="1151134716"/>
                        </a:ext>
                      </a:extLst>
                    </a:gridCol>
                  </a:tblGrid>
                  <a:tr h="2605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 err="1"/>
                            <a:t>Code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 err="1"/>
                            <a:t>Precipitation</a:t>
                          </a:r>
                          <a:r>
                            <a:rPr lang="sv-SE" sz="1200" dirty="0"/>
                            <a:t> </a:t>
                          </a:r>
                          <a:r>
                            <a:rPr lang="sv-SE" sz="1200" dirty="0" err="1"/>
                            <a:t>type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 err="1"/>
                            <a:t>N.o</a:t>
                          </a:r>
                          <a:r>
                            <a:rPr lang="sv-SE" sz="1200" dirty="0"/>
                            <a:t>. </a:t>
                          </a:r>
                          <a:r>
                            <a:rPr lang="sv-SE" sz="1200" dirty="0" err="1"/>
                            <a:t>occurrences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99785177"/>
                      </a:ext>
                    </a:extLst>
                  </a:tr>
                  <a:tr h="2605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No </a:t>
                          </a:r>
                          <a:r>
                            <a:rPr lang="sv-SE" sz="1200" dirty="0" err="1"/>
                            <a:t>precipitation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94825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72776307"/>
                      </a:ext>
                    </a:extLst>
                  </a:tr>
                  <a:tr h="2605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Rain &gt;= 0</a:t>
                          </a:r>
                          <a14:m>
                            <m:oMath xmlns:m="http://schemas.openxmlformats.org/officeDocument/2006/math">
                              <m:r>
                                <a:rPr lang="sv-SE" sz="1200" b="0" i="1" smtClean="0"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1200" dirty="0"/>
                            <a:t>C air temp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16094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85824974"/>
                      </a:ext>
                    </a:extLst>
                  </a:tr>
                  <a:tr h="455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v-SE" sz="1200" dirty="0" err="1"/>
                            <a:t>Rain</a:t>
                          </a:r>
                          <a:r>
                            <a:rPr lang="sv-SE" sz="1200" dirty="0"/>
                            <a:t> &lt; 0</a:t>
                          </a:r>
                          <a14:m>
                            <m:oMath xmlns:m="http://schemas.openxmlformats.org/officeDocument/2006/math">
                              <m:r>
                                <a:rPr lang="sv-SE" sz="1200" b="0" i="1" smtClean="0"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1200" dirty="0"/>
                            <a:t>C air temp</a:t>
                          </a:r>
                        </a:p>
                        <a:p>
                          <a:pPr algn="ctr"/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266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38925468"/>
                      </a:ext>
                    </a:extLst>
                  </a:tr>
                  <a:tr h="2605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4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 err="1"/>
                            <a:t>Snow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3677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3761751"/>
                      </a:ext>
                    </a:extLst>
                  </a:tr>
                  <a:tr h="2605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6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 err="1"/>
                            <a:t>Rain</a:t>
                          </a:r>
                          <a:r>
                            <a:rPr lang="sv-SE" sz="1200" dirty="0"/>
                            <a:t> and </a:t>
                          </a:r>
                          <a:r>
                            <a:rPr lang="sv-SE" sz="1200" dirty="0" err="1"/>
                            <a:t>snow</a:t>
                          </a:r>
                          <a:r>
                            <a:rPr lang="sv-SE" sz="1200" dirty="0"/>
                            <a:t> mixed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316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84114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l 9">
                <a:extLst>
                  <a:ext uri="{FF2B5EF4-FFF2-40B4-BE49-F238E27FC236}">
                    <a16:creationId xmlns:a16="http://schemas.microsoft.com/office/drawing/2014/main" id="{CFE3A390-A5E8-4D93-ACF2-4670358617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2224418"/>
                  </p:ext>
                </p:extLst>
              </p:nvPr>
            </p:nvGraphicFramePr>
            <p:xfrm>
              <a:off x="5325196" y="4554543"/>
              <a:ext cx="49149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5753">
                      <a:extLst>
                        <a:ext uri="{9D8B030D-6E8A-4147-A177-3AD203B41FA5}">
                          <a16:colId xmlns:a16="http://schemas.microsoft.com/office/drawing/2014/main" val="2796108103"/>
                        </a:ext>
                      </a:extLst>
                    </a:gridCol>
                    <a:gridCol w="2080847">
                      <a:extLst>
                        <a:ext uri="{9D8B030D-6E8A-4147-A177-3AD203B41FA5}">
                          <a16:colId xmlns:a16="http://schemas.microsoft.com/office/drawing/2014/main" val="3093509548"/>
                        </a:ext>
                      </a:extLst>
                    </a:gridCol>
                    <a:gridCol w="1638300">
                      <a:extLst>
                        <a:ext uri="{9D8B030D-6E8A-4147-A177-3AD203B41FA5}">
                          <a16:colId xmlns:a16="http://schemas.microsoft.com/office/drawing/2014/main" val="1151134716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 err="1"/>
                            <a:t>Code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 err="1"/>
                            <a:t>Precipitation</a:t>
                          </a:r>
                          <a:r>
                            <a:rPr lang="sv-SE" sz="1200" dirty="0"/>
                            <a:t> </a:t>
                          </a:r>
                          <a:r>
                            <a:rPr lang="sv-SE" sz="1200" dirty="0" err="1"/>
                            <a:t>type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 err="1"/>
                            <a:t>N.o</a:t>
                          </a:r>
                          <a:r>
                            <a:rPr lang="sv-SE" sz="1200" dirty="0"/>
                            <a:t>. </a:t>
                          </a:r>
                          <a:r>
                            <a:rPr lang="sv-SE" sz="1200" dirty="0" err="1"/>
                            <a:t>occurrences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9978517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1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No </a:t>
                          </a:r>
                          <a:r>
                            <a:rPr lang="sv-SE" sz="1200" dirty="0" err="1"/>
                            <a:t>precipitation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94825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727763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2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7602" t="-202222" r="-79825" b="-38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16094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8582497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3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7602" t="-178947" r="-79825" b="-1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266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3892546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4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 err="1"/>
                            <a:t>Snow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3677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5376175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6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 err="1"/>
                            <a:t>Rain</a:t>
                          </a:r>
                          <a:r>
                            <a:rPr lang="sv-SE" sz="1200" dirty="0"/>
                            <a:t> and </a:t>
                          </a:r>
                          <a:r>
                            <a:rPr lang="sv-SE" sz="1200" dirty="0" err="1"/>
                            <a:t>snow</a:t>
                          </a:r>
                          <a:r>
                            <a:rPr lang="sv-SE" sz="1200" dirty="0"/>
                            <a:t> mixed</a:t>
                          </a: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316</a:t>
                          </a:r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841148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Bildobjekt 10">
            <a:extLst>
              <a:ext uri="{FF2B5EF4-FFF2-40B4-BE49-F238E27FC236}">
                <a16:creationId xmlns:a16="http://schemas.microsoft.com/office/drawing/2014/main" id="{FA0E6A9A-92DF-4BE6-8F6E-41B09B826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228" y="1569437"/>
            <a:ext cx="3746836" cy="2810128"/>
          </a:xfrm>
          <a:prstGeom prst="rect">
            <a:avLst/>
          </a:prstGeom>
        </p:spPr>
      </p:pic>
      <p:sp>
        <p:nvSpPr>
          <p:cNvPr id="13" name="Rubrik 3">
            <a:extLst>
              <a:ext uri="{FF2B5EF4-FFF2-40B4-BE49-F238E27FC236}">
                <a16:creationId xmlns:a16="http://schemas.microsoft.com/office/drawing/2014/main" id="{8590EA56-5102-4457-AE1C-F6D44BD84288}"/>
              </a:ext>
            </a:extLst>
          </p:cNvPr>
          <p:cNvSpPr txBox="1">
            <a:spLocks/>
          </p:cNvSpPr>
          <p:nvPr/>
        </p:nvSpPr>
        <p:spPr>
          <a:xfrm>
            <a:off x="646113" y="436664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sv-SE" dirty="0"/>
              <a:t>Data preparation process – data transformation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52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9795327-884D-4613-8E84-15FCAB79D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sv-SE"/>
              <a:t>Agenda</a:t>
            </a:r>
            <a:endParaRPr lang="en-US"/>
          </a:p>
        </p:txBody>
      </p:sp>
      <p:graphicFrame>
        <p:nvGraphicFramePr>
          <p:cNvPr id="23" name="Platshållare för innehåll 2">
            <a:extLst>
              <a:ext uri="{FF2B5EF4-FFF2-40B4-BE49-F238E27FC236}">
                <a16:creationId xmlns:a16="http://schemas.microsoft.com/office/drawing/2014/main" id="{FF07DBFF-0FEB-4B35-845C-98EA2DC60C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3841010"/>
              </p:ext>
            </p:extLst>
          </p:nvPr>
        </p:nvGraphicFramePr>
        <p:xfrm>
          <a:off x="646111" y="2140085"/>
          <a:ext cx="9404352" cy="4056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114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D997572-6BE3-4BA5-B4E7-112E0E77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16390"/>
          </a:xfrm>
        </p:spPr>
        <p:txBody>
          <a:bodyPr/>
          <a:lstStyle/>
          <a:p>
            <a:r>
              <a:rPr lang="sv-SE" sz="2800" dirty="0" err="1"/>
              <a:t>Results</a:t>
            </a:r>
            <a:r>
              <a:rPr lang="sv-SE" sz="2800" dirty="0"/>
              <a:t> – </a:t>
            </a:r>
            <a:r>
              <a:rPr lang="sv-SE" sz="2800" dirty="0" err="1"/>
              <a:t>classify</a:t>
            </a:r>
            <a:r>
              <a:rPr lang="sv-SE" sz="2800" dirty="0"/>
              <a:t> </a:t>
            </a:r>
            <a:r>
              <a:rPr lang="sv-SE" sz="2800" dirty="0" err="1"/>
              <a:t>precipitation</a:t>
            </a:r>
            <a:r>
              <a:rPr lang="sv-SE" sz="2800" dirty="0"/>
              <a:t> </a:t>
            </a:r>
            <a:r>
              <a:rPr lang="sv-SE" sz="2800" dirty="0" err="1"/>
              <a:t>type</a:t>
            </a:r>
            <a:endParaRPr lang="en-US" sz="2800" dirty="0"/>
          </a:p>
        </p:txBody>
      </p:sp>
      <p:graphicFrame>
        <p:nvGraphicFramePr>
          <p:cNvPr id="7" name="Platshållare för innehåll 6">
            <a:extLst>
              <a:ext uri="{FF2B5EF4-FFF2-40B4-BE49-F238E27FC236}">
                <a16:creationId xmlns:a16="http://schemas.microsoft.com/office/drawing/2014/main" id="{4562895C-2F3A-4D27-97F8-21AC76D00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2133992"/>
              </p:ext>
            </p:extLst>
          </p:nvPr>
        </p:nvGraphicFramePr>
        <p:xfrm>
          <a:off x="2042133" y="1576584"/>
          <a:ext cx="810773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577">
                  <a:extLst>
                    <a:ext uri="{9D8B030D-6E8A-4147-A177-3AD203B41FA5}">
                      <a16:colId xmlns:a16="http://schemas.microsoft.com/office/drawing/2014/main" val="3130783960"/>
                    </a:ext>
                  </a:extLst>
                </a:gridCol>
                <a:gridCol w="2702577">
                  <a:extLst>
                    <a:ext uri="{9D8B030D-6E8A-4147-A177-3AD203B41FA5}">
                      <a16:colId xmlns:a16="http://schemas.microsoft.com/office/drawing/2014/main" val="505850799"/>
                    </a:ext>
                  </a:extLst>
                </a:gridCol>
                <a:gridCol w="2702577">
                  <a:extLst>
                    <a:ext uri="{9D8B030D-6E8A-4147-A177-3AD203B41FA5}">
                      <a16:colId xmlns:a16="http://schemas.microsoft.com/office/drawing/2014/main" val="2205432491"/>
                    </a:ext>
                  </a:extLst>
                </a:gridCol>
              </a:tblGrid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Input feature </a:t>
                      </a:r>
                      <a:r>
                        <a:rPr lang="sv-SE" sz="900" dirty="0" err="1"/>
                        <a:t>relevancy</a:t>
                      </a:r>
                      <a:r>
                        <a:rPr lang="sv-SE" sz="900" dirty="0"/>
                        <a:t> ranking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Input feature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 err="1"/>
                        <a:t>Correlation</a:t>
                      </a:r>
                      <a:r>
                        <a:rPr lang="sv-SE" sz="900" dirty="0"/>
                        <a:t> score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8934679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1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Road </a:t>
                      </a:r>
                      <a:r>
                        <a:rPr lang="sv-SE" sz="900" dirty="0" err="1"/>
                        <a:t>surface</a:t>
                      </a:r>
                      <a:r>
                        <a:rPr lang="sv-SE" sz="900" dirty="0"/>
                        <a:t> </a:t>
                      </a:r>
                      <a:r>
                        <a:rPr lang="sv-SE" sz="900" dirty="0" err="1"/>
                        <a:t>condition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4506.14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922841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2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Road </a:t>
                      </a:r>
                      <a:r>
                        <a:rPr lang="sv-SE" sz="900" dirty="0" err="1"/>
                        <a:t>friction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4274.88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297980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3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DST111 road </a:t>
                      </a:r>
                      <a:r>
                        <a:rPr lang="sv-SE" sz="900" dirty="0" err="1"/>
                        <a:t>surface</a:t>
                      </a:r>
                      <a:r>
                        <a:rPr lang="sv-SE" sz="900" dirty="0"/>
                        <a:t> </a:t>
                      </a:r>
                      <a:r>
                        <a:rPr lang="sv-SE" sz="900" dirty="0" err="1"/>
                        <a:t>temperature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1263.89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948177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4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 err="1"/>
                        <a:t>Hour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609.45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753322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5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 err="1"/>
                        <a:t>Month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16.71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253267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Platshållare för innehåll 6">
                <a:extLst>
                  <a:ext uri="{FF2B5EF4-FFF2-40B4-BE49-F238E27FC236}">
                    <a16:creationId xmlns:a16="http://schemas.microsoft.com/office/drawing/2014/main" id="{503F012B-0C1D-440D-99CA-0A91D448A63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24092778"/>
                  </p:ext>
                </p:extLst>
              </p:nvPr>
            </p:nvGraphicFramePr>
            <p:xfrm>
              <a:off x="4080801" y="4894196"/>
              <a:ext cx="4030394" cy="1655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5197">
                      <a:extLst>
                        <a:ext uri="{9D8B030D-6E8A-4147-A177-3AD203B41FA5}">
                          <a16:colId xmlns:a16="http://schemas.microsoft.com/office/drawing/2014/main" val="3130783960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450664893"/>
                        </a:ext>
                      </a:extLst>
                    </a:gridCol>
                  </a:tblGrid>
                  <a:tr h="2561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Algorithm</a:t>
                          </a:r>
                          <a:endParaRPr lang="en-US" sz="9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Best </a:t>
                          </a:r>
                          <a:r>
                            <a:rPr lang="sv-SE" sz="900" b="1" dirty="0" err="1"/>
                            <a:t>performance</a:t>
                          </a:r>
                          <a:r>
                            <a:rPr lang="sv-SE" sz="900" b="1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sv-SE" sz="9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v-SE" sz="900" b="1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sv-SE" sz="900" b="1" i="1" smtClean="0">
                                      <a:latin typeface="Cambria Math" panose="02040503050406030204" pitchFamily="18" charset="0"/>
                                    </a:rPr>
                                    <m:t>𝒂𝒄𝒄</m:t>
                                  </m:r>
                                </m:sub>
                              </m:sSub>
                            </m:oMath>
                          </a14:m>
                          <a:endParaRPr lang="en-US" sz="9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78934679"/>
                      </a:ext>
                    </a:extLst>
                  </a:tr>
                  <a:tr h="2561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Logistic</a:t>
                          </a:r>
                          <a:r>
                            <a:rPr lang="sv-SE" sz="900" b="0" dirty="0"/>
                            <a:t> regression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0.21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1922841"/>
                      </a:ext>
                    </a:extLst>
                  </a:tr>
                  <a:tr h="1850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kNN</a:t>
                          </a:r>
                          <a:endParaRPr lang="en-US" sz="9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0.87</a:t>
                          </a:r>
                          <a:endParaRPr lang="en-US" sz="9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729798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CART</a:t>
                          </a:r>
                          <a:endParaRPr lang="en-US" sz="9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0.87</a:t>
                          </a:r>
                          <a:endParaRPr lang="en-US" sz="9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094817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Naïve</a:t>
                          </a:r>
                          <a:r>
                            <a:rPr lang="sv-SE" sz="900" b="0" dirty="0"/>
                            <a:t> </a:t>
                          </a:r>
                          <a:r>
                            <a:rPr lang="sv-SE" sz="900" b="0" dirty="0" err="1"/>
                            <a:t>bayes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0.27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75332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MLP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0.38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2532678"/>
                      </a:ext>
                    </a:extLst>
                  </a:tr>
                  <a:tr h="1850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Random</a:t>
                          </a:r>
                          <a:r>
                            <a:rPr lang="sv-SE" sz="900" b="0" dirty="0"/>
                            <a:t> </a:t>
                          </a:r>
                          <a:r>
                            <a:rPr lang="sv-SE" sz="900" b="0" dirty="0" err="1"/>
                            <a:t>forest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0.85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82995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Platshållare för innehåll 6">
                <a:extLst>
                  <a:ext uri="{FF2B5EF4-FFF2-40B4-BE49-F238E27FC236}">
                    <a16:creationId xmlns:a16="http://schemas.microsoft.com/office/drawing/2014/main" id="{503F012B-0C1D-440D-99CA-0A91D448A63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24092778"/>
                  </p:ext>
                </p:extLst>
              </p:nvPr>
            </p:nvGraphicFramePr>
            <p:xfrm>
              <a:off x="4080801" y="4894196"/>
              <a:ext cx="4030394" cy="1655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5197">
                      <a:extLst>
                        <a:ext uri="{9D8B030D-6E8A-4147-A177-3AD203B41FA5}">
                          <a16:colId xmlns:a16="http://schemas.microsoft.com/office/drawing/2014/main" val="3130783960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450664893"/>
                        </a:ext>
                      </a:extLst>
                    </a:gridCol>
                  </a:tblGrid>
                  <a:tr h="2561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Algorithm</a:t>
                          </a:r>
                          <a:endParaRPr lang="en-US" sz="9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02" t="-2381" r="-1208" b="-55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8934679"/>
                      </a:ext>
                    </a:extLst>
                  </a:tr>
                  <a:tr h="2561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Logistic</a:t>
                          </a:r>
                          <a:r>
                            <a:rPr lang="sv-SE" sz="900" b="0" dirty="0"/>
                            <a:t> regression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0.21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1922841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kNN</a:t>
                          </a:r>
                          <a:endParaRPr lang="en-US" sz="9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0.87</a:t>
                          </a:r>
                          <a:endParaRPr lang="en-US" sz="9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7297980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CART</a:t>
                          </a:r>
                          <a:endParaRPr lang="en-US" sz="9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0.87</a:t>
                          </a:r>
                          <a:endParaRPr lang="en-US" sz="9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0948177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Naïve</a:t>
                          </a:r>
                          <a:r>
                            <a:rPr lang="sv-SE" sz="900" b="0" dirty="0"/>
                            <a:t> </a:t>
                          </a:r>
                          <a:r>
                            <a:rPr lang="sv-SE" sz="900" b="0" dirty="0" err="1"/>
                            <a:t>bayes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0.27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753322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MLP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0.38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2532678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Random</a:t>
                          </a:r>
                          <a:r>
                            <a:rPr lang="sv-SE" sz="900" b="0" dirty="0"/>
                            <a:t> </a:t>
                          </a:r>
                          <a:r>
                            <a:rPr lang="sv-SE" sz="900" b="0" dirty="0" err="1"/>
                            <a:t>forest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0.85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82995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Pil: nedåt 8">
            <a:extLst>
              <a:ext uri="{FF2B5EF4-FFF2-40B4-BE49-F238E27FC236}">
                <a16:creationId xmlns:a16="http://schemas.microsoft.com/office/drawing/2014/main" id="{90EA552D-8B3A-4125-955F-00B101BFEBDE}"/>
              </a:ext>
            </a:extLst>
          </p:cNvPr>
          <p:cNvSpPr/>
          <p:nvPr/>
        </p:nvSpPr>
        <p:spPr>
          <a:xfrm>
            <a:off x="5895973" y="3109728"/>
            <a:ext cx="400053" cy="30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875B10A1-4BF1-4C71-B131-0087C2C317AA}"/>
              </a:ext>
            </a:extLst>
          </p:cNvPr>
          <p:cNvSpPr txBox="1"/>
          <p:nvPr/>
        </p:nvSpPr>
        <p:spPr>
          <a:xfrm>
            <a:off x="2921095" y="3440495"/>
            <a:ext cx="6349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400" dirty="0" err="1"/>
              <a:t>Find</a:t>
            </a:r>
            <a:r>
              <a:rPr lang="sv-SE" sz="1400" dirty="0"/>
              <a:t> </a:t>
            </a:r>
            <a:r>
              <a:rPr lang="sv-SE" sz="1400" dirty="0" err="1"/>
              <a:t>optimized</a:t>
            </a:r>
            <a:r>
              <a:rPr lang="sv-SE" sz="1400" dirty="0"/>
              <a:t> choice </a:t>
            </a:r>
            <a:r>
              <a:rPr lang="sv-SE" sz="1400" dirty="0" err="1"/>
              <a:t>of</a:t>
            </a:r>
            <a:r>
              <a:rPr lang="sv-SE" sz="1400" dirty="0"/>
              <a:t> </a:t>
            </a:r>
            <a:r>
              <a:rPr lang="sv-SE" sz="1400" dirty="0" err="1"/>
              <a:t>top</a:t>
            </a:r>
            <a:r>
              <a:rPr lang="sv-SE" sz="1400" dirty="0"/>
              <a:t> relevant input features for </a:t>
            </a:r>
            <a:r>
              <a:rPr lang="sv-SE" sz="1400" dirty="0" err="1"/>
              <a:t>each</a:t>
            </a:r>
            <a:r>
              <a:rPr lang="sv-SE" sz="1400" dirty="0"/>
              <a:t> </a:t>
            </a:r>
            <a:r>
              <a:rPr lang="sv-SE" sz="1400" dirty="0" err="1"/>
              <a:t>algorithm</a:t>
            </a:r>
            <a:endParaRPr lang="en-US" sz="1400" dirty="0"/>
          </a:p>
        </p:txBody>
      </p:sp>
      <p:sp>
        <p:nvSpPr>
          <p:cNvPr id="11" name="Pil: nedåt 10">
            <a:extLst>
              <a:ext uri="{FF2B5EF4-FFF2-40B4-BE49-F238E27FC236}">
                <a16:creationId xmlns:a16="http://schemas.microsoft.com/office/drawing/2014/main" id="{0FEA2958-6629-4566-8218-14B8EC10BACE}"/>
              </a:ext>
            </a:extLst>
          </p:cNvPr>
          <p:cNvSpPr/>
          <p:nvPr/>
        </p:nvSpPr>
        <p:spPr>
          <a:xfrm>
            <a:off x="5895973" y="3797315"/>
            <a:ext cx="400053" cy="30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94E4074C-3413-4361-A32B-BB421D819CF6}"/>
              </a:ext>
            </a:extLst>
          </p:cNvPr>
          <p:cNvSpPr txBox="1"/>
          <p:nvPr/>
        </p:nvSpPr>
        <p:spPr>
          <a:xfrm>
            <a:off x="2921094" y="4128082"/>
            <a:ext cx="6349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err="1"/>
              <a:t>Optimize</a:t>
            </a:r>
            <a:r>
              <a:rPr lang="sv-SE" sz="1400" dirty="0"/>
              <a:t> hyperparameters</a:t>
            </a:r>
            <a:endParaRPr lang="en-US" sz="1400" dirty="0"/>
          </a:p>
        </p:txBody>
      </p:sp>
      <p:sp>
        <p:nvSpPr>
          <p:cNvPr id="13" name="Pil: nedåt 12">
            <a:extLst>
              <a:ext uri="{FF2B5EF4-FFF2-40B4-BE49-F238E27FC236}">
                <a16:creationId xmlns:a16="http://schemas.microsoft.com/office/drawing/2014/main" id="{AF46978E-5FDD-40C4-AD7A-CBCC690B54B2}"/>
              </a:ext>
            </a:extLst>
          </p:cNvPr>
          <p:cNvSpPr/>
          <p:nvPr/>
        </p:nvSpPr>
        <p:spPr>
          <a:xfrm>
            <a:off x="5895973" y="4458849"/>
            <a:ext cx="400053" cy="30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6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D997572-6BE3-4BA5-B4E7-112E0E77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99926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sz="2800" dirty="0" err="1"/>
              <a:t>Results</a:t>
            </a:r>
            <a:r>
              <a:rPr lang="sv-SE" sz="2800" dirty="0"/>
              <a:t> – </a:t>
            </a:r>
            <a:r>
              <a:rPr lang="sv-SE" sz="2800" dirty="0" err="1"/>
              <a:t>classify</a:t>
            </a:r>
            <a:r>
              <a:rPr lang="sv-SE" sz="2800" dirty="0"/>
              <a:t> </a:t>
            </a:r>
            <a:r>
              <a:rPr lang="sv-SE" sz="2800" dirty="0" err="1"/>
              <a:t>precipitation</a:t>
            </a:r>
            <a:r>
              <a:rPr lang="sv-SE" sz="2800" dirty="0"/>
              <a:t> </a:t>
            </a:r>
            <a:r>
              <a:rPr lang="sv-SE" sz="2800" dirty="0" err="1"/>
              <a:t>type</a:t>
            </a:r>
            <a:r>
              <a:rPr lang="sv-SE" sz="2800" dirty="0"/>
              <a:t> 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latshållare för innehåll 3">
                <a:extLst>
                  <a:ext uri="{FF2B5EF4-FFF2-40B4-BE49-F238E27FC236}">
                    <a16:creationId xmlns:a16="http://schemas.microsoft.com/office/drawing/2014/main" id="{7877FCC3-BC09-4E6D-A1B0-FEEE12BBAB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438400"/>
                <a:ext cx="4166509" cy="3785419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sv-SE" dirty="0"/>
                  <a:t>Winner: CART</a:t>
                </a:r>
              </a:p>
              <a:p>
                <a:pPr>
                  <a:lnSpc>
                    <a:spcPct val="90000"/>
                  </a:lnSpc>
                </a:pPr>
                <a:r>
                  <a:rPr lang="sv-SE" dirty="0" err="1"/>
                  <a:t>Accuracy</a:t>
                </a:r>
                <a:r>
                  <a:rPr lang="sv-SE" dirty="0"/>
                  <a:t> = 0.84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sv-SE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v-SE" i="1" dirty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sv-SE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</m:oMath>
                </a14:m>
                <a:r>
                  <a:rPr lang="sv-SE" dirty="0"/>
                  <a:t>= 0.46 </a:t>
                </a:r>
              </a:p>
              <a:p>
                <a:pPr>
                  <a:lnSpc>
                    <a:spcPct val="90000"/>
                  </a:lnSpc>
                </a:pPr>
                <a:r>
                  <a:rPr lang="sv-SE" dirty="0"/>
                  <a:t>Settings: </a:t>
                </a:r>
                <a:r>
                  <a:rPr lang="sv-SE" dirty="0" err="1"/>
                  <a:t>Scikit-learn</a:t>
                </a:r>
                <a:r>
                  <a:rPr lang="sv-SE" dirty="0"/>
                  <a:t> default</a:t>
                </a:r>
              </a:p>
              <a:p>
                <a:pPr>
                  <a:lnSpc>
                    <a:spcPct val="90000"/>
                  </a:lnSpc>
                </a:pPr>
                <a:r>
                  <a:rPr lang="sv-SE" dirty="0"/>
                  <a:t>Input features: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DST111 road surface temperature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road surface condition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road friction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month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hour</a:t>
                </a:r>
              </a:p>
            </p:txBody>
          </p:sp>
        </mc:Choice>
        <mc:Fallback xmlns="">
          <p:sp>
            <p:nvSpPr>
              <p:cNvPr id="4" name="Platshållare för innehåll 3">
                <a:extLst>
                  <a:ext uri="{FF2B5EF4-FFF2-40B4-BE49-F238E27FC236}">
                    <a16:creationId xmlns:a16="http://schemas.microsoft.com/office/drawing/2014/main" id="{7877FCC3-BC09-4E6D-A1B0-FEEE12BBAB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438400"/>
                <a:ext cx="4166509" cy="3785419"/>
              </a:xfrm>
              <a:blipFill>
                <a:blip r:embed="rId3"/>
                <a:stretch>
                  <a:fillRect l="-585" t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ell 2">
                <a:extLst>
                  <a:ext uri="{FF2B5EF4-FFF2-40B4-BE49-F238E27FC236}">
                    <a16:creationId xmlns:a16="http://schemas.microsoft.com/office/drawing/2014/main" id="{EB618627-FB7B-4E87-BAC3-87D6A7CD23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0114312"/>
                  </p:ext>
                </p:extLst>
              </p:nvPr>
            </p:nvGraphicFramePr>
            <p:xfrm>
              <a:off x="4742093" y="1717352"/>
              <a:ext cx="6199926" cy="43822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0152">
                      <a:extLst>
                        <a:ext uri="{9D8B030D-6E8A-4147-A177-3AD203B41FA5}">
                          <a16:colId xmlns:a16="http://schemas.microsoft.com/office/drawing/2014/main" val="1476680428"/>
                        </a:ext>
                      </a:extLst>
                    </a:gridCol>
                    <a:gridCol w="1520152">
                      <a:extLst>
                        <a:ext uri="{9D8B030D-6E8A-4147-A177-3AD203B41FA5}">
                          <a16:colId xmlns:a16="http://schemas.microsoft.com/office/drawing/2014/main" val="121414514"/>
                        </a:ext>
                      </a:extLst>
                    </a:gridCol>
                    <a:gridCol w="1520152">
                      <a:extLst>
                        <a:ext uri="{9D8B030D-6E8A-4147-A177-3AD203B41FA5}">
                          <a16:colId xmlns:a16="http://schemas.microsoft.com/office/drawing/2014/main" val="3872095466"/>
                        </a:ext>
                      </a:extLst>
                    </a:gridCol>
                    <a:gridCol w="1639470">
                      <a:extLst>
                        <a:ext uri="{9D8B030D-6E8A-4147-A177-3AD203B41FA5}">
                          <a16:colId xmlns:a16="http://schemas.microsoft.com/office/drawing/2014/main" val="1720726784"/>
                        </a:ext>
                      </a:extLst>
                    </a:gridCol>
                  </a:tblGrid>
                  <a:tr h="6628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Value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Precipitation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type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Recall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N.o</a:t>
                          </a:r>
                          <a:r>
                            <a:rPr lang="sv-SE" sz="1000" dirty="0"/>
                            <a:t>. </a:t>
                          </a:r>
                          <a:r>
                            <a:rPr lang="sv-SE" sz="1000" dirty="0" err="1"/>
                            <a:t>occurrences</a:t>
                          </a:r>
                          <a:endParaRPr 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1458068"/>
                      </a:ext>
                    </a:extLst>
                  </a:tr>
                  <a:tr h="6628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1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No </a:t>
                          </a:r>
                          <a:r>
                            <a:rPr lang="sv-SE" sz="1000" dirty="0" err="1"/>
                            <a:t>precipitation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0.92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18912</a:t>
                          </a:r>
                          <a:endParaRPr 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8538651"/>
                      </a:ext>
                    </a:extLst>
                  </a:tr>
                  <a:tr h="928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2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Rain </a:t>
                          </a:r>
                          <a:r>
                            <a:rPr lang="sv-SE" sz="1000" dirty="0" err="1"/>
                            <a:t>with</a:t>
                          </a:r>
                          <a:r>
                            <a:rPr lang="sv-SE" sz="1000" dirty="0"/>
                            <a:t> &gt;= 0</a:t>
                          </a:r>
                          <a14:m>
                            <m:oMath xmlns:m="http://schemas.openxmlformats.org/officeDocument/2006/math">
                              <m:r>
                                <a:rPr lang="sv-SE" sz="1000" b="0" i="1" smtClean="0"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1000" dirty="0"/>
                            <a:t>C air temperature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0.47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3222</a:t>
                          </a:r>
                          <a:endParaRPr 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7271857"/>
                      </a:ext>
                    </a:extLst>
                  </a:tr>
                  <a:tr h="928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3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v-SE" sz="1000" dirty="0"/>
                            <a:t>Rain </a:t>
                          </a:r>
                          <a:r>
                            <a:rPr lang="sv-SE" sz="1000" dirty="0" err="1"/>
                            <a:t>with</a:t>
                          </a:r>
                          <a:r>
                            <a:rPr lang="sv-SE" sz="1000" dirty="0"/>
                            <a:t> &lt; 0</a:t>
                          </a:r>
                          <a14:m>
                            <m:oMath xmlns:m="http://schemas.openxmlformats.org/officeDocument/2006/math">
                              <m:r>
                                <a:rPr lang="sv-SE" sz="1000" b="0" i="1" smtClean="0"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1000" dirty="0"/>
                            <a:t>C air temperature</a:t>
                          </a:r>
                        </a:p>
                        <a:p>
                          <a:pPr algn="ctr"/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0.28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50</a:t>
                          </a:r>
                          <a:endParaRPr 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21860445"/>
                      </a:ext>
                    </a:extLst>
                  </a:tr>
                  <a:tr h="5376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4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Snow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0.55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781</a:t>
                          </a:r>
                          <a:endParaRPr 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5411945"/>
                      </a:ext>
                    </a:extLst>
                  </a:tr>
                  <a:tr h="6628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6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Rain</a:t>
                          </a:r>
                          <a:r>
                            <a:rPr lang="sv-SE" sz="1000" dirty="0"/>
                            <a:t> and </a:t>
                          </a:r>
                          <a:r>
                            <a:rPr lang="sv-SE" sz="1000" dirty="0" err="1"/>
                            <a:t>snow</a:t>
                          </a:r>
                          <a:r>
                            <a:rPr lang="sv-SE" sz="1000" dirty="0"/>
                            <a:t> mixed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0.03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71</a:t>
                          </a:r>
                          <a:endParaRPr 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1404043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ell 2">
                <a:extLst>
                  <a:ext uri="{FF2B5EF4-FFF2-40B4-BE49-F238E27FC236}">
                    <a16:creationId xmlns:a16="http://schemas.microsoft.com/office/drawing/2014/main" id="{EB618627-FB7B-4E87-BAC3-87D6A7CD23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0114312"/>
                  </p:ext>
                </p:extLst>
              </p:nvPr>
            </p:nvGraphicFramePr>
            <p:xfrm>
              <a:off x="4742093" y="1717352"/>
              <a:ext cx="6199926" cy="43822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20152">
                      <a:extLst>
                        <a:ext uri="{9D8B030D-6E8A-4147-A177-3AD203B41FA5}">
                          <a16:colId xmlns:a16="http://schemas.microsoft.com/office/drawing/2014/main" val="1476680428"/>
                        </a:ext>
                      </a:extLst>
                    </a:gridCol>
                    <a:gridCol w="1520152">
                      <a:extLst>
                        <a:ext uri="{9D8B030D-6E8A-4147-A177-3AD203B41FA5}">
                          <a16:colId xmlns:a16="http://schemas.microsoft.com/office/drawing/2014/main" val="121414514"/>
                        </a:ext>
                      </a:extLst>
                    </a:gridCol>
                    <a:gridCol w="1520152">
                      <a:extLst>
                        <a:ext uri="{9D8B030D-6E8A-4147-A177-3AD203B41FA5}">
                          <a16:colId xmlns:a16="http://schemas.microsoft.com/office/drawing/2014/main" val="3872095466"/>
                        </a:ext>
                      </a:extLst>
                    </a:gridCol>
                    <a:gridCol w="1639470">
                      <a:extLst>
                        <a:ext uri="{9D8B030D-6E8A-4147-A177-3AD203B41FA5}">
                          <a16:colId xmlns:a16="http://schemas.microsoft.com/office/drawing/2014/main" val="1720726784"/>
                        </a:ext>
                      </a:extLst>
                    </a:gridCol>
                  </a:tblGrid>
                  <a:tr h="6628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Value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Precipitation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type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Recall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N.o</a:t>
                          </a:r>
                          <a:r>
                            <a:rPr lang="sv-SE" sz="1000" dirty="0"/>
                            <a:t>. </a:t>
                          </a:r>
                          <a:r>
                            <a:rPr lang="sv-SE" sz="1000" dirty="0" err="1"/>
                            <a:t>occurrences</a:t>
                          </a:r>
                          <a:endParaRPr 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1458068"/>
                      </a:ext>
                    </a:extLst>
                  </a:tr>
                  <a:tr h="6628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1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No </a:t>
                          </a:r>
                          <a:r>
                            <a:rPr lang="sv-SE" sz="1000" dirty="0" err="1"/>
                            <a:t>precipitation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0.92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18912</a:t>
                          </a:r>
                          <a:endParaRPr 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48538651"/>
                      </a:ext>
                    </a:extLst>
                  </a:tr>
                  <a:tr h="928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2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803" t="-144079" r="-210442" b="-2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0.47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3222</a:t>
                          </a:r>
                          <a:endParaRPr 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7271857"/>
                      </a:ext>
                    </a:extLst>
                  </a:tr>
                  <a:tr h="928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3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803" t="-242484" r="-210442" b="-130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0.28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50</a:t>
                          </a:r>
                          <a:endParaRPr 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21860445"/>
                      </a:ext>
                    </a:extLst>
                  </a:tr>
                  <a:tr h="5376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4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Snow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0.55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781</a:t>
                          </a:r>
                          <a:endParaRPr 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5411945"/>
                      </a:ext>
                    </a:extLst>
                  </a:tr>
                  <a:tr h="6628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6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Rain</a:t>
                          </a:r>
                          <a:r>
                            <a:rPr lang="sv-SE" sz="1000" dirty="0"/>
                            <a:t> and </a:t>
                          </a:r>
                          <a:r>
                            <a:rPr lang="sv-SE" sz="1000" dirty="0" err="1"/>
                            <a:t>snow</a:t>
                          </a:r>
                          <a:r>
                            <a:rPr lang="sv-SE" sz="1000" dirty="0"/>
                            <a:t> mixed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0.03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71</a:t>
                          </a:r>
                          <a:endParaRPr 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140404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7079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D997572-6BE3-4BA5-B4E7-112E0E77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16390"/>
          </a:xfrm>
        </p:spPr>
        <p:txBody>
          <a:bodyPr/>
          <a:lstStyle/>
          <a:p>
            <a:r>
              <a:rPr lang="sv-SE" sz="2800" dirty="0" err="1"/>
              <a:t>Results</a:t>
            </a:r>
            <a:r>
              <a:rPr lang="sv-SE" sz="2800" dirty="0"/>
              <a:t> – </a:t>
            </a:r>
            <a:r>
              <a:rPr lang="sv-SE" sz="2800" dirty="0" err="1"/>
              <a:t>predict</a:t>
            </a:r>
            <a:r>
              <a:rPr lang="sv-SE" sz="2800" dirty="0"/>
              <a:t> TIRS road </a:t>
            </a:r>
            <a:r>
              <a:rPr lang="sv-SE" sz="2800" dirty="0" err="1"/>
              <a:t>surface</a:t>
            </a:r>
            <a:r>
              <a:rPr lang="sv-SE" sz="2800" dirty="0"/>
              <a:t> </a:t>
            </a:r>
            <a:r>
              <a:rPr lang="sv-SE" sz="2800" dirty="0" err="1"/>
              <a:t>temperature</a:t>
            </a:r>
            <a:r>
              <a:rPr lang="sv-SE" sz="2800" dirty="0"/>
              <a:t> </a:t>
            </a:r>
            <a:endParaRPr lang="en-US" sz="2800" dirty="0"/>
          </a:p>
        </p:txBody>
      </p:sp>
      <p:graphicFrame>
        <p:nvGraphicFramePr>
          <p:cNvPr id="7" name="Platshållare för innehåll 6">
            <a:extLst>
              <a:ext uri="{FF2B5EF4-FFF2-40B4-BE49-F238E27FC236}">
                <a16:creationId xmlns:a16="http://schemas.microsoft.com/office/drawing/2014/main" id="{4562895C-2F3A-4D27-97F8-21AC76D00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5732364"/>
              </p:ext>
            </p:extLst>
          </p:nvPr>
        </p:nvGraphicFramePr>
        <p:xfrm>
          <a:off x="1982602" y="1175018"/>
          <a:ext cx="810773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577">
                  <a:extLst>
                    <a:ext uri="{9D8B030D-6E8A-4147-A177-3AD203B41FA5}">
                      <a16:colId xmlns:a16="http://schemas.microsoft.com/office/drawing/2014/main" val="3130783960"/>
                    </a:ext>
                  </a:extLst>
                </a:gridCol>
                <a:gridCol w="2702577">
                  <a:extLst>
                    <a:ext uri="{9D8B030D-6E8A-4147-A177-3AD203B41FA5}">
                      <a16:colId xmlns:a16="http://schemas.microsoft.com/office/drawing/2014/main" val="505850799"/>
                    </a:ext>
                  </a:extLst>
                </a:gridCol>
                <a:gridCol w="2702577">
                  <a:extLst>
                    <a:ext uri="{9D8B030D-6E8A-4147-A177-3AD203B41FA5}">
                      <a16:colId xmlns:a16="http://schemas.microsoft.com/office/drawing/2014/main" val="2205432491"/>
                    </a:ext>
                  </a:extLst>
                </a:gridCol>
              </a:tblGrid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Input feature </a:t>
                      </a:r>
                      <a:r>
                        <a:rPr lang="sv-SE" sz="900" dirty="0" err="1"/>
                        <a:t>relevancy</a:t>
                      </a:r>
                      <a:r>
                        <a:rPr lang="sv-SE" sz="900" dirty="0"/>
                        <a:t> ranking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Input feature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 err="1"/>
                        <a:t>Correlation</a:t>
                      </a:r>
                      <a:r>
                        <a:rPr lang="sv-SE" sz="900" dirty="0"/>
                        <a:t> score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8934679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1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DST111 road </a:t>
                      </a:r>
                      <a:r>
                        <a:rPr lang="sv-SE" sz="900" dirty="0" err="1"/>
                        <a:t>surface</a:t>
                      </a:r>
                      <a:r>
                        <a:rPr lang="sv-SE" sz="900" dirty="0"/>
                        <a:t> </a:t>
                      </a:r>
                      <a:r>
                        <a:rPr lang="sv-SE" sz="900" dirty="0" err="1"/>
                        <a:t>temperature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7688772.49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922841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2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Road </a:t>
                      </a:r>
                      <a:r>
                        <a:rPr lang="sv-SE" sz="900" dirty="0" err="1"/>
                        <a:t>surface</a:t>
                      </a:r>
                      <a:r>
                        <a:rPr lang="sv-SE" sz="900" dirty="0"/>
                        <a:t> </a:t>
                      </a:r>
                      <a:r>
                        <a:rPr lang="sv-SE" sz="900" dirty="0" err="1"/>
                        <a:t>condition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11048.87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297980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3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Road </a:t>
                      </a:r>
                      <a:r>
                        <a:rPr lang="sv-SE" sz="900" dirty="0" err="1"/>
                        <a:t>friction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6840.20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948177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4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 err="1"/>
                        <a:t>Month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4300.00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753322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5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 err="1"/>
                        <a:t>Hour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1968.02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2532678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6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 err="1"/>
                        <a:t>Precipitation</a:t>
                      </a:r>
                      <a:r>
                        <a:rPr lang="sv-SE" sz="900" dirty="0"/>
                        <a:t> </a:t>
                      </a:r>
                      <a:r>
                        <a:rPr lang="sv-SE" sz="900" dirty="0" err="1"/>
                        <a:t>type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1784.49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8299551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7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 err="1"/>
                        <a:t>Precipitation</a:t>
                      </a:r>
                      <a:r>
                        <a:rPr lang="sv-SE" sz="900" dirty="0"/>
                        <a:t> </a:t>
                      </a:r>
                      <a:r>
                        <a:rPr lang="sv-SE" sz="900" dirty="0" err="1"/>
                        <a:t>amount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238.91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162481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Platshållare för innehåll 6">
                <a:extLst>
                  <a:ext uri="{FF2B5EF4-FFF2-40B4-BE49-F238E27FC236}">
                    <a16:creationId xmlns:a16="http://schemas.microsoft.com/office/drawing/2014/main" id="{503F012B-0C1D-440D-99CA-0A91D448A63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36259495"/>
                  </p:ext>
                </p:extLst>
              </p:nvPr>
            </p:nvGraphicFramePr>
            <p:xfrm>
              <a:off x="4080802" y="4872536"/>
              <a:ext cx="4030394" cy="1655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5197">
                      <a:extLst>
                        <a:ext uri="{9D8B030D-6E8A-4147-A177-3AD203B41FA5}">
                          <a16:colId xmlns:a16="http://schemas.microsoft.com/office/drawing/2014/main" val="3130783960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450664893"/>
                        </a:ext>
                      </a:extLst>
                    </a:gridCol>
                  </a:tblGrid>
                  <a:tr h="2561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 err="1"/>
                            <a:t>Algorithm</a:t>
                          </a:r>
                          <a:endParaRPr lang="en-US" sz="9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Best </a:t>
                          </a:r>
                          <a:r>
                            <a:rPr lang="sv-SE" sz="900" dirty="0" err="1"/>
                            <a:t>performance</a:t>
                          </a:r>
                          <a:r>
                            <a:rPr lang="sv-SE" sz="9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sv-SE" sz="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v-SE" sz="900" b="1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sv-SE" sz="900" b="1" i="1" smtClean="0">
                                      <a:latin typeface="Cambria Math" panose="02040503050406030204" pitchFamily="18" charset="0"/>
                                    </a:rPr>
                                    <m:t>𝒂𝒄𝒄</m:t>
                                  </m:r>
                                </m:sub>
                              </m:sSub>
                            </m:oMath>
                          </a14:m>
                          <a:endParaRPr lang="en-US" sz="9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78934679"/>
                      </a:ext>
                    </a:extLst>
                  </a:tr>
                  <a:tr h="2561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OLS</a:t>
                          </a:r>
                          <a:endParaRPr lang="en-US" sz="9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1.21</a:t>
                          </a:r>
                          <a:endParaRPr lang="en-US" sz="9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1922841"/>
                      </a:ext>
                    </a:extLst>
                  </a:tr>
                  <a:tr h="1850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CART</a:t>
                          </a:r>
                          <a:endParaRPr lang="en-US" sz="9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1.06</a:t>
                          </a:r>
                          <a:endParaRPr lang="en-US" sz="9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729798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 err="1"/>
                            <a:t>kNN</a:t>
                          </a:r>
                          <a:endParaRPr lang="en-US" sz="9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1.04</a:t>
                          </a:r>
                          <a:endParaRPr lang="en-US" sz="9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094817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MLP</a:t>
                          </a:r>
                          <a:endParaRPr lang="en-US" sz="9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0.89</a:t>
                          </a:r>
                          <a:endParaRPr lang="en-US" sz="9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75332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Lasso</a:t>
                          </a:r>
                          <a:endParaRPr lang="en-US" sz="9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1.24</a:t>
                          </a:r>
                          <a:endParaRPr lang="en-US" sz="9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2532678"/>
                      </a:ext>
                    </a:extLst>
                  </a:tr>
                  <a:tr h="1850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 err="1"/>
                            <a:t>Random</a:t>
                          </a:r>
                          <a:r>
                            <a:rPr lang="sv-SE" sz="900" dirty="0"/>
                            <a:t> </a:t>
                          </a:r>
                          <a:r>
                            <a:rPr lang="sv-SE" sz="900" dirty="0" err="1"/>
                            <a:t>forest</a:t>
                          </a:r>
                          <a:endParaRPr lang="en-US" sz="9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1.06</a:t>
                          </a:r>
                          <a:endParaRPr lang="en-US" sz="9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82995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Platshållare för innehåll 6">
                <a:extLst>
                  <a:ext uri="{FF2B5EF4-FFF2-40B4-BE49-F238E27FC236}">
                    <a16:creationId xmlns:a16="http://schemas.microsoft.com/office/drawing/2014/main" id="{503F012B-0C1D-440D-99CA-0A91D448A63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836259495"/>
                  </p:ext>
                </p:extLst>
              </p:nvPr>
            </p:nvGraphicFramePr>
            <p:xfrm>
              <a:off x="4080802" y="4872536"/>
              <a:ext cx="4030394" cy="1655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5197">
                      <a:extLst>
                        <a:ext uri="{9D8B030D-6E8A-4147-A177-3AD203B41FA5}">
                          <a16:colId xmlns:a16="http://schemas.microsoft.com/office/drawing/2014/main" val="3130783960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450664893"/>
                        </a:ext>
                      </a:extLst>
                    </a:gridCol>
                  </a:tblGrid>
                  <a:tr h="2561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 err="1"/>
                            <a:t>Algorithm</a:t>
                          </a:r>
                          <a:endParaRPr lang="en-US" sz="9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02" t="-2381" r="-1208" b="-55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8934679"/>
                      </a:ext>
                    </a:extLst>
                  </a:tr>
                  <a:tr h="2561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OLS</a:t>
                          </a:r>
                          <a:endParaRPr lang="en-US" sz="9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1.21</a:t>
                          </a:r>
                          <a:endParaRPr lang="en-US" sz="9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1922841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CART</a:t>
                          </a:r>
                          <a:endParaRPr lang="en-US" sz="9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1.06</a:t>
                          </a:r>
                          <a:endParaRPr lang="en-US" sz="9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7297980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 err="1"/>
                            <a:t>kNN</a:t>
                          </a:r>
                          <a:endParaRPr lang="en-US" sz="9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1.04</a:t>
                          </a:r>
                          <a:endParaRPr lang="en-US" sz="9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0948177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MLP</a:t>
                          </a:r>
                          <a:endParaRPr lang="en-US" sz="9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0.89</a:t>
                          </a:r>
                          <a:endParaRPr lang="en-US" sz="9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753322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Lasso</a:t>
                          </a:r>
                          <a:endParaRPr lang="en-US" sz="9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1.24</a:t>
                          </a:r>
                          <a:endParaRPr lang="en-US" sz="9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2532678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 err="1"/>
                            <a:t>Random</a:t>
                          </a:r>
                          <a:r>
                            <a:rPr lang="sv-SE" sz="900" dirty="0"/>
                            <a:t> </a:t>
                          </a:r>
                          <a:r>
                            <a:rPr lang="sv-SE" sz="900" dirty="0" err="1"/>
                            <a:t>forest</a:t>
                          </a:r>
                          <a:endParaRPr lang="en-US" sz="9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1.06</a:t>
                          </a:r>
                          <a:endParaRPr lang="en-US" sz="9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82995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Pil: nedåt 8">
            <a:extLst>
              <a:ext uri="{FF2B5EF4-FFF2-40B4-BE49-F238E27FC236}">
                <a16:creationId xmlns:a16="http://schemas.microsoft.com/office/drawing/2014/main" id="{90EA552D-8B3A-4125-955F-00B101BFEBDE}"/>
              </a:ext>
            </a:extLst>
          </p:cNvPr>
          <p:cNvSpPr/>
          <p:nvPr/>
        </p:nvSpPr>
        <p:spPr>
          <a:xfrm>
            <a:off x="5895973" y="3109728"/>
            <a:ext cx="400053" cy="30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875B10A1-4BF1-4C71-B131-0087C2C317AA}"/>
              </a:ext>
            </a:extLst>
          </p:cNvPr>
          <p:cNvSpPr txBox="1"/>
          <p:nvPr/>
        </p:nvSpPr>
        <p:spPr>
          <a:xfrm>
            <a:off x="2921095" y="3440495"/>
            <a:ext cx="6349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400" dirty="0" err="1"/>
              <a:t>Find</a:t>
            </a:r>
            <a:r>
              <a:rPr lang="sv-SE" sz="1400" dirty="0"/>
              <a:t> </a:t>
            </a:r>
            <a:r>
              <a:rPr lang="sv-SE" sz="1400" dirty="0" err="1"/>
              <a:t>optimized</a:t>
            </a:r>
            <a:r>
              <a:rPr lang="sv-SE" sz="1400" dirty="0"/>
              <a:t> choice </a:t>
            </a:r>
            <a:r>
              <a:rPr lang="sv-SE" sz="1400" dirty="0" err="1"/>
              <a:t>of</a:t>
            </a:r>
            <a:r>
              <a:rPr lang="sv-SE" sz="1400" dirty="0"/>
              <a:t> </a:t>
            </a:r>
            <a:r>
              <a:rPr lang="sv-SE" sz="1400" dirty="0" err="1"/>
              <a:t>top</a:t>
            </a:r>
            <a:r>
              <a:rPr lang="sv-SE" sz="1400" dirty="0"/>
              <a:t> relevant input features for </a:t>
            </a:r>
            <a:r>
              <a:rPr lang="sv-SE" sz="1400" dirty="0" err="1"/>
              <a:t>each</a:t>
            </a:r>
            <a:r>
              <a:rPr lang="sv-SE" sz="1400" dirty="0"/>
              <a:t> </a:t>
            </a:r>
            <a:r>
              <a:rPr lang="sv-SE" sz="1400" dirty="0" err="1"/>
              <a:t>algorithm</a:t>
            </a:r>
            <a:endParaRPr lang="en-US" sz="1400" dirty="0"/>
          </a:p>
        </p:txBody>
      </p:sp>
      <p:sp>
        <p:nvSpPr>
          <p:cNvPr id="11" name="Pil: nedåt 10">
            <a:extLst>
              <a:ext uri="{FF2B5EF4-FFF2-40B4-BE49-F238E27FC236}">
                <a16:creationId xmlns:a16="http://schemas.microsoft.com/office/drawing/2014/main" id="{0FEA2958-6629-4566-8218-14B8EC10BACE}"/>
              </a:ext>
            </a:extLst>
          </p:cNvPr>
          <p:cNvSpPr/>
          <p:nvPr/>
        </p:nvSpPr>
        <p:spPr>
          <a:xfrm>
            <a:off x="5895973" y="3797315"/>
            <a:ext cx="400053" cy="30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94E4074C-3413-4361-A32B-BB421D819CF6}"/>
              </a:ext>
            </a:extLst>
          </p:cNvPr>
          <p:cNvSpPr txBox="1"/>
          <p:nvPr/>
        </p:nvSpPr>
        <p:spPr>
          <a:xfrm>
            <a:off x="2921094" y="4128082"/>
            <a:ext cx="6349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err="1"/>
              <a:t>Optimize</a:t>
            </a:r>
            <a:r>
              <a:rPr lang="sv-SE" sz="1400" dirty="0"/>
              <a:t> hyperparameters</a:t>
            </a:r>
            <a:endParaRPr lang="en-US" sz="1400" dirty="0"/>
          </a:p>
        </p:txBody>
      </p:sp>
      <p:sp>
        <p:nvSpPr>
          <p:cNvPr id="13" name="Pil: nedåt 12">
            <a:extLst>
              <a:ext uri="{FF2B5EF4-FFF2-40B4-BE49-F238E27FC236}">
                <a16:creationId xmlns:a16="http://schemas.microsoft.com/office/drawing/2014/main" id="{AF46978E-5FDD-40C4-AD7A-CBCC690B54B2}"/>
              </a:ext>
            </a:extLst>
          </p:cNvPr>
          <p:cNvSpPr/>
          <p:nvPr/>
        </p:nvSpPr>
        <p:spPr>
          <a:xfrm>
            <a:off x="5895973" y="4458849"/>
            <a:ext cx="400053" cy="30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9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>
            <a:extLst>
              <a:ext uri="{FF2B5EF4-FFF2-40B4-BE49-F238E27FC236}">
                <a16:creationId xmlns:a16="http://schemas.microsoft.com/office/drawing/2014/main" id="{423129C0-23CF-4218-85C6-32FF465B8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24" y="1664208"/>
            <a:ext cx="5449889" cy="4087416"/>
          </a:xfrm>
          <a:prstGeom prst="rect">
            <a:avLst/>
          </a:prstGeom>
          <a:effectLst/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4D997572-6BE3-4BA5-B4E7-112E0E77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8687093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sz="2800" dirty="0" err="1"/>
              <a:t>Results</a:t>
            </a:r>
            <a:r>
              <a:rPr lang="sv-SE" sz="2800" dirty="0"/>
              <a:t> – </a:t>
            </a:r>
            <a:r>
              <a:rPr lang="sv-SE" sz="2800" dirty="0" err="1"/>
              <a:t>predict</a:t>
            </a:r>
            <a:r>
              <a:rPr lang="sv-SE" sz="2800" dirty="0"/>
              <a:t> TIRS road </a:t>
            </a:r>
            <a:r>
              <a:rPr lang="sv-SE" sz="2800" dirty="0" err="1"/>
              <a:t>surface</a:t>
            </a:r>
            <a:r>
              <a:rPr lang="sv-SE" sz="2800" dirty="0"/>
              <a:t> </a:t>
            </a:r>
            <a:r>
              <a:rPr lang="sv-SE" sz="2800" dirty="0" err="1"/>
              <a:t>temperature</a:t>
            </a:r>
            <a:r>
              <a:rPr lang="sv-SE" sz="2800" dirty="0"/>
              <a:t> </a:t>
            </a:r>
            <a:endParaRPr lang="en-US" sz="2800" dirty="0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7877FCC3-BC09-4E6D-A1B0-FEEE12BBA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664208"/>
            <a:ext cx="4166509" cy="455961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dirty="0"/>
              <a:t>Winner: MLP</a:t>
            </a:r>
          </a:p>
          <a:p>
            <a:pPr>
              <a:lnSpc>
                <a:spcPct val="90000"/>
              </a:lnSpc>
            </a:pPr>
            <a:r>
              <a:rPr lang="sv-SE" dirty="0"/>
              <a:t>MSE = 0.89 </a:t>
            </a:r>
          </a:p>
          <a:p>
            <a:pPr>
              <a:lnSpc>
                <a:spcPct val="90000"/>
              </a:lnSpc>
            </a:pPr>
            <a:r>
              <a:rPr lang="sv-SE" dirty="0"/>
              <a:t>Settings: 64 </a:t>
            </a:r>
            <a:r>
              <a:rPr lang="sv-SE" dirty="0" err="1"/>
              <a:t>hidden</a:t>
            </a:r>
            <a:r>
              <a:rPr lang="sv-SE" dirty="0"/>
              <a:t> </a:t>
            </a:r>
            <a:r>
              <a:rPr lang="sv-SE" dirty="0" err="1"/>
              <a:t>nodes</a:t>
            </a:r>
            <a:endParaRPr lang="sv-SE" dirty="0"/>
          </a:p>
          <a:p>
            <a:pPr>
              <a:lnSpc>
                <a:spcPct val="90000"/>
              </a:lnSpc>
            </a:pPr>
            <a:r>
              <a:rPr lang="sv-SE" dirty="0"/>
              <a:t>Input features: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DST111 road surface temperature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road surface condition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road friction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month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hour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precipitation type</a:t>
            </a:r>
          </a:p>
        </p:txBody>
      </p:sp>
    </p:spTree>
    <p:extLst>
      <p:ext uri="{BB962C8B-B14F-4D97-AF65-F5344CB8AC3E}">
        <p14:creationId xmlns:p14="http://schemas.microsoft.com/office/powerpoint/2010/main" val="347663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D997572-6BE3-4BA5-B4E7-112E0E77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16390"/>
          </a:xfrm>
        </p:spPr>
        <p:txBody>
          <a:bodyPr/>
          <a:lstStyle/>
          <a:p>
            <a:r>
              <a:rPr lang="sv-SE" sz="2800" dirty="0" err="1"/>
              <a:t>Results</a:t>
            </a:r>
            <a:r>
              <a:rPr lang="sv-SE" sz="2800" dirty="0"/>
              <a:t> – </a:t>
            </a:r>
            <a:r>
              <a:rPr lang="sv-SE" sz="2800" dirty="0" err="1"/>
              <a:t>predict</a:t>
            </a:r>
            <a:r>
              <a:rPr lang="sv-SE" sz="2800" dirty="0"/>
              <a:t> </a:t>
            </a:r>
            <a:r>
              <a:rPr lang="sv-SE" sz="2800" dirty="0" err="1"/>
              <a:t>precipitation</a:t>
            </a:r>
            <a:r>
              <a:rPr lang="sv-SE" sz="2800" dirty="0"/>
              <a:t> </a:t>
            </a:r>
            <a:r>
              <a:rPr lang="sv-SE" sz="2800" dirty="0" err="1"/>
              <a:t>amount</a:t>
            </a:r>
            <a:r>
              <a:rPr lang="sv-SE" sz="2800" dirty="0"/>
              <a:t> </a:t>
            </a:r>
            <a:endParaRPr lang="en-US" sz="2800" dirty="0"/>
          </a:p>
        </p:txBody>
      </p:sp>
      <p:graphicFrame>
        <p:nvGraphicFramePr>
          <p:cNvPr id="7" name="Platshållare för innehåll 6">
            <a:extLst>
              <a:ext uri="{FF2B5EF4-FFF2-40B4-BE49-F238E27FC236}">
                <a16:creationId xmlns:a16="http://schemas.microsoft.com/office/drawing/2014/main" id="{4562895C-2F3A-4D27-97F8-21AC76D00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8888543"/>
              </p:ext>
            </p:extLst>
          </p:nvPr>
        </p:nvGraphicFramePr>
        <p:xfrm>
          <a:off x="2042133" y="1460581"/>
          <a:ext cx="810773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577">
                  <a:extLst>
                    <a:ext uri="{9D8B030D-6E8A-4147-A177-3AD203B41FA5}">
                      <a16:colId xmlns:a16="http://schemas.microsoft.com/office/drawing/2014/main" val="3130783960"/>
                    </a:ext>
                  </a:extLst>
                </a:gridCol>
                <a:gridCol w="2702577">
                  <a:extLst>
                    <a:ext uri="{9D8B030D-6E8A-4147-A177-3AD203B41FA5}">
                      <a16:colId xmlns:a16="http://schemas.microsoft.com/office/drawing/2014/main" val="505850799"/>
                    </a:ext>
                  </a:extLst>
                </a:gridCol>
                <a:gridCol w="2702577">
                  <a:extLst>
                    <a:ext uri="{9D8B030D-6E8A-4147-A177-3AD203B41FA5}">
                      <a16:colId xmlns:a16="http://schemas.microsoft.com/office/drawing/2014/main" val="2205432491"/>
                    </a:ext>
                  </a:extLst>
                </a:gridCol>
              </a:tblGrid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Input feature </a:t>
                      </a:r>
                      <a:r>
                        <a:rPr lang="sv-SE" sz="900" dirty="0" err="1"/>
                        <a:t>relevancy</a:t>
                      </a:r>
                      <a:r>
                        <a:rPr lang="sv-SE" sz="900" dirty="0"/>
                        <a:t> ranking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Input feature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 err="1"/>
                        <a:t>Correlation</a:t>
                      </a:r>
                      <a:r>
                        <a:rPr lang="sv-SE" sz="900" dirty="0"/>
                        <a:t> score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8934679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1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Road </a:t>
                      </a:r>
                      <a:r>
                        <a:rPr lang="sv-SE" sz="900" dirty="0" err="1"/>
                        <a:t>friction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4478.75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922841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2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Road </a:t>
                      </a:r>
                      <a:r>
                        <a:rPr lang="sv-SE" sz="900" dirty="0" err="1"/>
                        <a:t>surface</a:t>
                      </a:r>
                      <a:r>
                        <a:rPr lang="sv-SE" sz="900" dirty="0"/>
                        <a:t> </a:t>
                      </a:r>
                      <a:r>
                        <a:rPr lang="sv-SE" sz="900" dirty="0" err="1"/>
                        <a:t>condition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2793.48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297980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3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DST111 road </a:t>
                      </a:r>
                      <a:r>
                        <a:rPr lang="sv-SE" sz="900" dirty="0" err="1"/>
                        <a:t>surface</a:t>
                      </a:r>
                      <a:r>
                        <a:rPr lang="sv-SE" sz="900" dirty="0"/>
                        <a:t> </a:t>
                      </a:r>
                      <a:r>
                        <a:rPr lang="sv-SE" sz="900" dirty="0" err="1"/>
                        <a:t>temperature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234.64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948177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4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 err="1"/>
                        <a:t>Month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60.36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753322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5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 err="1"/>
                        <a:t>Hour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19.93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253267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Platshållare för innehåll 6">
                <a:extLst>
                  <a:ext uri="{FF2B5EF4-FFF2-40B4-BE49-F238E27FC236}">
                    <a16:creationId xmlns:a16="http://schemas.microsoft.com/office/drawing/2014/main" id="{503F012B-0C1D-440D-99CA-0A91D448A63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28674652"/>
                  </p:ext>
                </p:extLst>
              </p:nvPr>
            </p:nvGraphicFramePr>
            <p:xfrm>
              <a:off x="4080801" y="4873656"/>
              <a:ext cx="4030394" cy="1655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5197">
                      <a:extLst>
                        <a:ext uri="{9D8B030D-6E8A-4147-A177-3AD203B41FA5}">
                          <a16:colId xmlns:a16="http://schemas.microsoft.com/office/drawing/2014/main" val="3130783960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450664893"/>
                        </a:ext>
                      </a:extLst>
                    </a:gridCol>
                  </a:tblGrid>
                  <a:tr h="2561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Algorithm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Best </a:t>
                          </a:r>
                          <a:r>
                            <a:rPr lang="sv-SE" sz="900" b="0" dirty="0" err="1"/>
                            <a:t>performance</a:t>
                          </a:r>
                          <a:r>
                            <a:rPr lang="sv-SE" sz="900" b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sv-SE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v-SE" sz="9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sv-SE" sz="900" b="0" i="1" smtClean="0">
                                      <a:latin typeface="Cambria Math" panose="02040503050406030204" pitchFamily="18" charset="0"/>
                                    </a:rPr>
                                    <m:t>𝑎𝑐𝑐</m:t>
                                  </m:r>
                                </m:sub>
                              </m:sSub>
                            </m:oMath>
                          </a14:m>
                          <a:endParaRPr 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78934679"/>
                      </a:ext>
                    </a:extLst>
                  </a:tr>
                  <a:tr h="2561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OLS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0.52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1922841"/>
                      </a:ext>
                    </a:extLst>
                  </a:tr>
                  <a:tr h="1850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CART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0.79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729798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kNN</a:t>
                          </a:r>
                          <a:endParaRPr lang="en-US" sz="9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0.49</a:t>
                          </a:r>
                          <a:endParaRPr lang="en-US" sz="9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094817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MLP</a:t>
                          </a:r>
                          <a:endParaRPr lang="en-US" sz="9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0.49</a:t>
                          </a:r>
                          <a:endParaRPr lang="en-US" sz="9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75332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Lasso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0.52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2532678"/>
                      </a:ext>
                    </a:extLst>
                  </a:tr>
                  <a:tr h="1850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Random</a:t>
                          </a:r>
                          <a:r>
                            <a:rPr lang="sv-SE" sz="900" b="0" dirty="0"/>
                            <a:t> </a:t>
                          </a:r>
                          <a:r>
                            <a:rPr lang="sv-SE" sz="900" b="0" dirty="0" err="1"/>
                            <a:t>forest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0.68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82995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Platshållare för innehåll 6">
                <a:extLst>
                  <a:ext uri="{FF2B5EF4-FFF2-40B4-BE49-F238E27FC236}">
                    <a16:creationId xmlns:a16="http://schemas.microsoft.com/office/drawing/2014/main" id="{503F012B-0C1D-440D-99CA-0A91D448A63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28674652"/>
                  </p:ext>
                </p:extLst>
              </p:nvPr>
            </p:nvGraphicFramePr>
            <p:xfrm>
              <a:off x="4080801" y="4873656"/>
              <a:ext cx="4030394" cy="1655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5197">
                      <a:extLst>
                        <a:ext uri="{9D8B030D-6E8A-4147-A177-3AD203B41FA5}">
                          <a16:colId xmlns:a16="http://schemas.microsoft.com/office/drawing/2014/main" val="3130783960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450664893"/>
                        </a:ext>
                      </a:extLst>
                    </a:gridCol>
                  </a:tblGrid>
                  <a:tr h="2561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Algorithm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02" t="-2381" r="-1208" b="-55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8934679"/>
                      </a:ext>
                    </a:extLst>
                  </a:tr>
                  <a:tr h="2561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OLS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0.52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1922841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CART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0.79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7297980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kNN</a:t>
                          </a:r>
                          <a:endParaRPr lang="en-US" sz="9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0.49</a:t>
                          </a:r>
                          <a:endParaRPr lang="en-US" sz="9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0948177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MLP</a:t>
                          </a:r>
                          <a:endParaRPr lang="en-US" sz="9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0.49</a:t>
                          </a:r>
                          <a:endParaRPr lang="en-US" sz="9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753322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Lasso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0.52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2532678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Random</a:t>
                          </a:r>
                          <a:r>
                            <a:rPr lang="sv-SE" sz="900" b="0" dirty="0"/>
                            <a:t> </a:t>
                          </a:r>
                          <a:r>
                            <a:rPr lang="sv-SE" sz="900" b="0" dirty="0" err="1"/>
                            <a:t>forest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0.68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82995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Pil: nedåt 8">
            <a:extLst>
              <a:ext uri="{FF2B5EF4-FFF2-40B4-BE49-F238E27FC236}">
                <a16:creationId xmlns:a16="http://schemas.microsoft.com/office/drawing/2014/main" id="{90EA552D-8B3A-4125-955F-00B101BFEBDE}"/>
              </a:ext>
            </a:extLst>
          </p:cNvPr>
          <p:cNvSpPr/>
          <p:nvPr/>
        </p:nvSpPr>
        <p:spPr>
          <a:xfrm>
            <a:off x="5895973" y="2991998"/>
            <a:ext cx="400053" cy="30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875B10A1-4BF1-4C71-B131-0087C2C317AA}"/>
              </a:ext>
            </a:extLst>
          </p:cNvPr>
          <p:cNvSpPr txBox="1"/>
          <p:nvPr/>
        </p:nvSpPr>
        <p:spPr>
          <a:xfrm>
            <a:off x="2921094" y="3352711"/>
            <a:ext cx="6349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400" dirty="0" err="1"/>
              <a:t>Find</a:t>
            </a:r>
            <a:r>
              <a:rPr lang="sv-SE" sz="1400" dirty="0"/>
              <a:t> </a:t>
            </a:r>
            <a:r>
              <a:rPr lang="sv-SE" sz="1400" dirty="0" err="1"/>
              <a:t>optimized</a:t>
            </a:r>
            <a:r>
              <a:rPr lang="sv-SE" sz="1400" dirty="0"/>
              <a:t> choice </a:t>
            </a:r>
            <a:r>
              <a:rPr lang="sv-SE" sz="1400" dirty="0" err="1"/>
              <a:t>of</a:t>
            </a:r>
            <a:r>
              <a:rPr lang="sv-SE" sz="1400" dirty="0"/>
              <a:t> </a:t>
            </a:r>
            <a:r>
              <a:rPr lang="sv-SE" sz="1400" dirty="0" err="1"/>
              <a:t>top</a:t>
            </a:r>
            <a:r>
              <a:rPr lang="sv-SE" sz="1400" dirty="0"/>
              <a:t> relevant input features for </a:t>
            </a:r>
            <a:r>
              <a:rPr lang="sv-SE" sz="1400" dirty="0" err="1"/>
              <a:t>each</a:t>
            </a:r>
            <a:r>
              <a:rPr lang="sv-SE" sz="1400" dirty="0"/>
              <a:t> </a:t>
            </a:r>
            <a:r>
              <a:rPr lang="sv-SE" sz="1400" dirty="0" err="1"/>
              <a:t>algorithm</a:t>
            </a:r>
            <a:endParaRPr lang="en-US" sz="1400" dirty="0"/>
          </a:p>
        </p:txBody>
      </p:sp>
      <p:sp>
        <p:nvSpPr>
          <p:cNvPr id="11" name="Pil: nedåt 10">
            <a:extLst>
              <a:ext uri="{FF2B5EF4-FFF2-40B4-BE49-F238E27FC236}">
                <a16:creationId xmlns:a16="http://schemas.microsoft.com/office/drawing/2014/main" id="{0FEA2958-6629-4566-8218-14B8EC10BACE}"/>
              </a:ext>
            </a:extLst>
          </p:cNvPr>
          <p:cNvSpPr/>
          <p:nvPr/>
        </p:nvSpPr>
        <p:spPr>
          <a:xfrm>
            <a:off x="5895973" y="3728482"/>
            <a:ext cx="400053" cy="30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94E4074C-3413-4361-A32B-BB421D819CF6}"/>
              </a:ext>
            </a:extLst>
          </p:cNvPr>
          <p:cNvSpPr txBox="1"/>
          <p:nvPr/>
        </p:nvSpPr>
        <p:spPr>
          <a:xfrm>
            <a:off x="2921094" y="4039999"/>
            <a:ext cx="6349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err="1"/>
              <a:t>Optimize</a:t>
            </a:r>
            <a:r>
              <a:rPr lang="sv-SE" sz="1400" dirty="0"/>
              <a:t> hyperparameters</a:t>
            </a:r>
            <a:endParaRPr lang="en-US" sz="1400" dirty="0"/>
          </a:p>
        </p:txBody>
      </p:sp>
      <p:sp>
        <p:nvSpPr>
          <p:cNvPr id="13" name="Pil: nedåt 12">
            <a:extLst>
              <a:ext uri="{FF2B5EF4-FFF2-40B4-BE49-F238E27FC236}">
                <a16:creationId xmlns:a16="http://schemas.microsoft.com/office/drawing/2014/main" id="{AF46978E-5FDD-40C4-AD7A-CBCC690B54B2}"/>
              </a:ext>
            </a:extLst>
          </p:cNvPr>
          <p:cNvSpPr/>
          <p:nvPr/>
        </p:nvSpPr>
        <p:spPr>
          <a:xfrm>
            <a:off x="5895973" y="4397861"/>
            <a:ext cx="400053" cy="30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73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skärmbild&#10;&#10;Beskrivning genererad med hög exakthet">
            <a:extLst>
              <a:ext uri="{FF2B5EF4-FFF2-40B4-BE49-F238E27FC236}">
                <a16:creationId xmlns:a16="http://schemas.microsoft.com/office/drawing/2014/main" id="{25673784-60D1-44B4-B692-158C16672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944" y="1691640"/>
            <a:ext cx="5449889" cy="4087416"/>
          </a:xfrm>
          <a:prstGeom prst="rect">
            <a:avLst/>
          </a:prstGeom>
          <a:effectLst/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4D997572-6BE3-4BA5-B4E7-112E0E77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7169189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sz="2800" dirty="0" err="1"/>
              <a:t>Results</a:t>
            </a:r>
            <a:r>
              <a:rPr lang="sv-SE" sz="2800" dirty="0"/>
              <a:t> – </a:t>
            </a:r>
            <a:r>
              <a:rPr lang="sv-SE" sz="2800" dirty="0" err="1"/>
              <a:t>predict</a:t>
            </a:r>
            <a:r>
              <a:rPr lang="sv-SE" sz="2800" dirty="0"/>
              <a:t> </a:t>
            </a:r>
            <a:r>
              <a:rPr lang="sv-SE" sz="2800" dirty="0" err="1"/>
              <a:t>precipitation</a:t>
            </a:r>
            <a:r>
              <a:rPr lang="sv-SE" sz="2800" dirty="0"/>
              <a:t> </a:t>
            </a:r>
            <a:r>
              <a:rPr lang="sv-SE" sz="2800" dirty="0" err="1"/>
              <a:t>amount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latshållare för innehåll 3">
                <a:extLst>
                  <a:ext uri="{FF2B5EF4-FFF2-40B4-BE49-F238E27FC236}">
                    <a16:creationId xmlns:a16="http://schemas.microsoft.com/office/drawing/2014/main" id="{7877FCC3-BC09-4E6D-A1B0-FEEE12BBAB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1691640"/>
                <a:ext cx="4166509" cy="4532179"/>
              </a:xfrm>
            </p:spPr>
            <p:txBody>
              <a:bodyPr>
                <a:normAutofit/>
              </a:bodyPr>
              <a:lstStyle/>
              <a:p>
                <a:r>
                  <a:rPr lang="sv-SE" dirty="0"/>
                  <a:t>Winner: </a:t>
                </a:r>
                <a:r>
                  <a:rPr lang="sv-SE" dirty="0" err="1"/>
                  <a:t>kNN</a:t>
                </a:r>
                <a:endParaRPr lang="sv-SE" dirty="0"/>
              </a:p>
              <a:p>
                <a:r>
                  <a:rPr lang="sv-SE" dirty="0"/>
                  <a:t>MSE = 0.54 </a:t>
                </a:r>
              </a:p>
              <a:p>
                <a:r>
                  <a:rPr lang="sv-SE" dirty="0"/>
                  <a:t>Settings: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=64</m:t>
                    </m:r>
                  </m:oMath>
                </a14:m>
                <a:endParaRPr lang="sv-SE" dirty="0"/>
              </a:p>
              <a:p>
                <a:r>
                  <a:rPr lang="sv-SE" dirty="0"/>
                  <a:t>Input feature:</a:t>
                </a:r>
              </a:p>
              <a:p>
                <a:pPr lvl="1"/>
                <a:r>
                  <a:rPr lang="en-US" dirty="0"/>
                  <a:t>road friction</a:t>
                </a:r>
              </a:p>
              <a:p>
                <a:r>
                  <a:rPr lang="sv-SE" dirty="0" err="1"/>
                  <a:t>Suspicious</a:t>
                </a:r>
                <a:r>
                  <a:rPr lang="sv-SE" dirty="0"/>
                  <a:t> </a:t>
                </a:r>
                <a:r>
                  <a:rPr lang="sv-SE" dirty="0" err="1"/>
                  <a:t>outliers</a:t>
                </a:r>
                <a:r>
                  <a:rPr lang="sv-SE" dirty="0"/>
                  <a:t>?</a:t>
                </a:r>
              </a:p>
              <a:p>
                <a:r>
                  <a:rPr lang="sv-SE" dirty="0"/>
                  <a:t>2nd experiment:</a:t>
                </a:r>
              </a:p>
              <a:p>
                <a:pPr lvl="1"/>
                <a:r>
                  <a:rPr lang="sv-SE" dirty="0"/>
                  <a:t>27 observations </a:t>
                </a:r>
                <a:r>
                  <a:rPr lang="sv-SE" dirty="0" err="1"/>
                  <a:t>removed</a:t>
                </a:r>
                <a:endParaRPr lang="sv-SE" dirty="0"/>
              </a:p>
              <a:p>
                <a:pPr lvl="1"/>
                <a:r>
                  <a:rPr lang="sv-SE" dirty="0"/>
                  <a:t>MSE = 0.31</a:t>
                </a:r>
                <a:endParaRPr lang="en-US" dirty="0"/>
              </a:p>
            </p:txBody>
          </p:sp>
        </mc:Choice>
        <mc:Fallback xmlns="">
          <p:sp>
            <p:nvSpPr>
              <p:cNvPr id="4" name="Platshållare för innehåll 3">
                <a:extLst>
                  <a:ext uri="{FF2B5EF4-FFF2-40B4-BE49-F238E27FC236}">
                    <a16:creationId xmlns:a16="http://schemas.microsoft.com/office/drawing/2014/main" id="{7877FCC3-BC09-4E6D-A1B0-FEEE12BBAB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1691640"/>
                <a:ext cx="4166509" cy="4532179"/>
              </a:xfrm>
              <a:blipFill>
                <a:blip r:embed="rId4"/>
                <a:stretch>
                  <a:fillRect l="-585" t="-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834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D997572-6BE3-4BA5-B4E7-112E0E77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16390"/>
          </a:xfrm>
        </p:spPr>
        <p:txBody>
          <a:bodyPr/>
          <a:lstStyle/>
          <a:p>
            <a:r>
              <a:rPr lang="sv-SE" sz="2800" dirty="0" err="1"/>
              <a:t>Results</a:t>
            </a:r>
            <a:r>
              <a:rPr lang="sv-SE" sz="2800" dirty="0"/>
              <a:t> – </a:t>
            </a:r>
            <a:r>
              <a:rPr lang="sv-SE" sz="2800" dirty="0" err="1"/>
              <a:t>predict</a:t>
            </a:r>
            <a:r>
              <a:rPr lang="sv-SE" sz="2800" dirty="0"/>
              <a:t> DST111 road </a:t>
            </a:r>
            <a:r>
              <a:rPr lang="sv-SE" sz="2800" dirty="0" err="1"/>
              <a:t>surface</a:t>
            </a:r>
            <a:r>
              <a:rPr lang="sv-SE" sz="2800" dirty="0"/>
              <a:t> </a:t>
            </a:r>
            <a:r>
              <a:rPr lang="sv-SE" sz="2800" dirty="0" err="1"/>
              <a:t>temperature</a:t>
            </a:r>
            <a:r>
              <a:rPr lang="sv-SE" sz="2800" dirty="0"/>
              <a:t> </a:t>
            </a:r>
            <a:endParaRPr lang="en-US" sz="2800" dirty="0"/>
          </a:p>
        </p:txBody>
      </p:sp>
      <p:graphicFrame>
        <p:nvGraphicFramePr>
          <p:cNvPr id="7" name="Platshållare för innehåll 6">
            <a:extLst>
              <a:ext uri="{FF2B5EF4-FFF2-40B4-BE49-F238E27FC236}">
                <a16:creationId xmlns:a16="http://schemas.microsoft.com/office/drawing/2014/main" id="{4562895C-2F3A-4D27-97F8-21AC76D00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4059161"/>
              </p:ext>
            </p:extLst>
          </p:nvPr>
        </p:nvGraphicFramePr>
        <p:xfrm>
          <a:off x="1982602" y="1175018"/>
          <a:ext cx="8107731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577">
                  <a:extLst>
                    <a:ext uri="{9D8B030D-6E8A-4147-A177-3AD203B41FA5}">
                      <a16:colId xmlns:a16="http://schemas.microsoft.com/office/drawing/2014/main" val="3130783960"/>
                    </a:ext>
                  </a:extLst>
                </a:gridCol>
                <a:gridCol w="2702577">
                  <a:extLst>
                    <a:ext uri="{9D8B030D-6E8A-4147-A177-3AD203B41FA5}">
                      <a16:colId xmlns:a16="http://schemas.microsoft.com/office/drawing/2014/main" val="505850799"/>
                    </a:ext>
                  </a:extLst>
                </a:gridCol>
                <a:gridCol w="2702577">
                  <a:extLst>
                    <a:ext uri="{9D8B030D-6E8A-4147-A177-3AD203B41FA5}">
                      <a16:colId xmlns:a16="http://schemas.microsoft.com/office/drawing/2014/main" val="2205432491"/>
                    </a:ext>
                  </a:extLst>
                </a:gridCol>
              </a:tblGrid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Input feature </a:t>
                      </a:r>
                      <a:r>
                        <a:rPr lang="sv-SE" sz="900" dirty="0" err="1"/>
                        <a:t>relevancy</a:t>
                      </a:r>
                      <a:r>
                        <a:rPr lang="sv-SE" sz="900" dirty="0"/>
                        <a:t> ranking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Input feature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 err="1"/>
                        <a:t>Correlation</a:t>
                      </a:r>
                      <a:r>
                        <a:rPr lang="sv-SE" sz="900" dirty="0"/>
                        <a:t> score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8934679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1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Road </a:t>
                      </a:r>
                      <a:r>
                        <a:rPr lang="sv-SE" sz="900" dirty="0" err="1"/>
                        <a:t>surface</a:t>
                      </a:r>
                      <a:r>
                        <a:rPr lang="sv-SE" sz="900" dirty="0"/>
                        <a:t> </a:t>
                      </a:r>
                      <a:r>
                        <a:rPr lang="sv-SE" sz="900" dirty="0" err="1"/>
                        <a:t>condition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11636.00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922841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2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Road </a:t>
                      </a:r>
                      <a:r>
                        <a:rPr lang="sv-SE" sz="900" dirty="0" err="1"/>
                        <a:t>friction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7411.80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7297980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3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 err="1"/>
                        <a:t>Month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4990.95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948177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4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 err="1"/>
                        <a:t>Precipitation</a:t>
                      </a:r>
                      <a:r>
                        <a:rPr lang="sv-SE" sz="900" dirty="0"/>
                        <a:t> </a:t>
                      </a:r>
                      <a:r>
                        <a:rPr lang="sv-SE" sz="900" dirty="0" err="1"/>
                        <a:t>type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1897.37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753322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5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 err="1"/>
                        <a:t>Hour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1784.49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2532678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6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 err="1"/>
                        <a:t>Precipitation</a:t>
                      </a:r>
                      <a:r>
                        <a:rPr lang="sv-SE" sz="900" dirty="0"/>
                        <a:t> </a:t>
                      </a:r>
                      <a:r>
                        <a:rPr lang="sv-SE" sz="900" dirty="0" err="1"/>
                        <a:t>amount</a:t>
                      </a:r>
                      <a:endParaRPr lang="en-US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234.64</a:t>
                      </a:r>
                      <a:endParaRPr 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829955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Platshållare för innehåll 6">
                <a:extLst>
                  <a:ext uri="{FF2B5EF4-FFF2-40B4-BE49-F238E27FC236}">
                    <a16:creationId xmlns:a16="http://schemas.microsoft.com/office/drawing/2014/main" id="{503F012B-0C1D-440D-99CA-0A91D448A63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0851081"/>
                  </p:ext>
                </p:extLst>
              </p:nvPr>
            </p:nvGraphicFramePr>
            <p:xfrm>
              <a:off x="4080802" y="4855286"/>
              <a:ext cx="4030394" cy="1655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5197">
                      <a:extLst>
                        <a:ext uri="{9D8B030D-6E8A-4147-A177-3AD203B41FA5}">
                          <a16:colId xmlns:a16="http://schemas.microsoft.com/office/drawing/2014/main" val="3130783960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450664893"/>
                        </a:ext>
                      </a:extLst>
                    </a:gridCol>
                  </a:tblGrid>
                  <a:tr h="2561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Algorithm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Best </a:t>
                          </a:r>
                          <a:r>
                            <a:rPr lang="sv-SE" sz="900" b="0" dirty="0" err="1"/>
                            <a:t>performance</a:t>
                          </a:r>
                          <a:r>
                            <a:rPr lang="sv-SE" sz="900" b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sv-SE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v-SE" sz="9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sv-SE" sz="900" b="0" i="1" smtClean="0">
                                      <a:latin typeface="Cambria Math" panose="02040503050406030204" pitchFamily="18" charset="0"/>
                                    </a:rPr>
                                    <m:t>𝑎𝑐𝑐</m:t>
                                  </m:r>
                                </m:sub>
                              </m:sSub>
                            </m:oMath>
                          </a14:m>
                          <a:endParaRPr 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78934679"/>
                      </a:ext>
                    </a:extLst>
                  </a:tr>
                  <a:tr h="2561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OLS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70.65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1922841"/>
                      </a:ext>
                    </a:extLst>
                  </a:tr>
                  <a:tr h="1850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CART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11.30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729798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kNN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12.48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094817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MLP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11.73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75332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Lasso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71.62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2532678"/>
                      </a:ext>
                    </a:extLst>
                  </a:tr>
                  <a:tr h="1850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Random</a:t>
                          </a:r>
                          <a:r>
                            <a:rPr lang="sv-SE" sz="900" b="1" dirty="0"/>
                            <a:t> </a:t>
                          </a:r>
                          <a:r>
                            <a:rPr lang="sv-SE" sz="900" b="1" dirty="0" err="1"/>
                            <a:t>forest</a:t>
                          </a:r>
                          <a:endParaRPr lang="en-US" sz="9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11.02</a:t>
                          </a:r>
                          <a:endParaRPr lang="en-US" sz="9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82995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Platshållare för innehåll 6">
                <a:extLst>
                  <a:ext uri="{FF2B5EF4-FFF2-40B4-BE49-F238E27FC236}">
                    <a16:creationId xmlns:a16="http://schemas.microsoft.com/office/drawing/2014/main" id="{503F012B-0C1D-440D-99CA-0A91D448A63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60851081"/>
                  </p:ext>
                </p:extLst>
              </p:nvPr>
            </p:nvGraphicFramePr>
            <p:xfrm>
              <a:off x="4080802" y="4855286"/>
              <a:ext cx="4030394" cy="16553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5197">
                      <a:extLst>
                        <a:ext uri="{9D8B030D-6E8A-4147-A177-3AD203B41FA5}">
                          <a16:colId xmlns:a16="http://schemas.microsoft.com/office/drawing/2014/main" val="3130783960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450664893"/>
                        </a:ext>
                      </a:extLst>
                    </a:gridCol>
                  </a:tblGrid>
                  <a:tr h="2561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Algorithm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302" t="-2381" r="-1208" b="-55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8934679"/>
                      </a:ext>
                    </a:extLst>
                  </a:tr>
                  <a:tr h="2561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OLS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70.65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81922841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CART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11.30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77297980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kNN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12.48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0948177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MLP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11.73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0753322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Lasso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71.62</a:t>
                          </a:r>
                          <a:endParaRPr lang="en-US" sz="9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2532678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Random</a:t>
                          </a:r>
                          <a:r>
                            <a:rPr lang="sv-SE" sz="900" b="1" dirty="0"/>
                            <a:t> </a:t>
                          </a:r>
                          <a:r>
                            <a:rPr lang="sv-SE" sz="900" b="1" dirty="0" err="1"/>
                            <a:t>forest</a:t>
                          </a:r>
                          <a:endParaRPr lang="en-US" sz="9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11.02</a:t>
                          </a:r>
                          <a:endParaRPr lang="en-US" sz="9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82995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Pil: nedåt 8">
            <a:extLst>
              <a:ext uri="{FF2B5EF4-FFF2-40B4-BE49-F238E27FC236}">
                <a16:creationId xmlns:a16="http://schemas.microsoft.com/office/drawing/2014/main" id="{90EA552D-8B3A-4125-955F-00B101BFEBDE}"/>
              </a:ext>
            </a:extLst>
          </p:cNvPr>
          <p:cNvSpPr/>
          <p:nvPr/>
        </p:nvSpPr>
        <p:spPr>
          <a:xfrm>
            <a:off x="5895973" y="2881128"/>
            <a:ext cx="400053" cy="30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875B10A1-4BF1-4C71-B131-0087C2C317AA}"/>
              </a:ext>
            </a:extLst>
          </p:cNvPr>
          <p:cNvSpPr txBox="1"/>
          <p:nvPr/>
        </p:nvSpPr>
        <p:spPr>
          <a:xfrm>
            <a:off x="2921094" y="3301914"/>
            <a:ext cx="6349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400" dirty="0" err="1"/>
              <a:t>Find</a:t>
            </a:r>
            <a:r>
              <a:rPr lang="sv-SE" sz="1400" dirty="0"/>
              <a:t> </a:t>
            </a:r>
            <a:r>
              <a:rPr lang="sv-SE" sz="1400" dirty="0" err="1"/>
              <a:t>optimized</a:t>
            </a:r>
            <a:r>
              <a:rPr lang="sv-SE" sz="1400" dirty="0"/>
              <a:t> choice </a:t>
            </a:r>
            <a:r>
              <a:rPr lang="sv-SE" sz="1400" dirty="0" err="1"/>
              <a:t>of</a:t>
            </a:r>
            <a:r>
              <a:rPr lang="sv-SE" sz="1400" dirty="0"/>
              <a:t> </a:t>
            </a:r>
            <a:r>
              <a:rPr lang="sv-SE" sz="1400" dirty="0" err="1"/>
              <a:t>top</a:t>
            </a:r>
            <a:r>
              <a:rPr lang="sv-SE" sz="1400" dirty="0"/>
              <a:t> relevant input features for </a:t>
            </a:r>
            <a:r>
              <a:rPr lang="sv-SE" sz="1400" dirty="0" err="1"/>
              <a:t>each</a:t>
            </a:r>
            <a:r>
              <a:rPr lang="sv-SE" sz="1400" dirty="0"/>
              <a:t> </a:t>
            </a:r>
            <a:r>
              <a:rPr lang="sv-SE" sz="1400" dirty="0" err="1"/>
              <a:t>algorithm</a:t>
            </a:r>
            <a:endParaRPr lang="en-US" sz="1400" dirty="0"/>
          </a:p>
        </p:txBody>
      </p:sp>
      <p:sp>
        <p:nvSpPr>
          <p:cNvPr id="11" name="Pil: nedåt 10">
            <a:extLst>
              <a:ext uri="{FF2B5EF4-FFF2-40B4-BE49-F238E27FC236}">
                <a16:creationId xmlns:a16="http://schemas.microsoft.com/office/drawing/2014/main" id="{0FEA2958-6629-4566-8218-14B8EC10BACE}"/>
              </a:ext>
            </a:extLst>
          </p:cNvPr>
          <p:cNvSpPr/>
          <p:nvPr/>
        </p:nvSpPr>
        <p:spPr>
          <a:xfrm>
            <a:off x="5895973" y="3666559"/>
            <a:ext cx="400053" cy="30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94E4074C-3413-4361-A32B-BB421D819CF6}"/>
              </a:ext>
            </a:extLst>
          </p:cNvPr>
          <p:cNvSpPr txBox="1"/>
          <p:nvPr/>
        </p:nvSpPr>
        <p:spPr>
          <a:xfrm>
            <a:off x="2921094" y="4030613"/>
            <a:ext cx="6349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err="1"/>
              <a:t>Optimize</a:t>
            </a:r>
            <a:r>
              <a:rPr lang="sv-SE" sz="1400" dirty="0"/>
              <a:t> hyperparameters</a:t>
            </a:r>
            <a:endParaRPr lang="en-US" sz="1400" dirty="0"/>
          </a:p>
        </p:txBody>
      </p:sp>
      <p:sp>
        <p:nvSpPr>
          <p:cNvPr id="13" name="Pil: nedåt 12">
            <a:extLst>
              <a:ext uri="{FF2B5EF4-FFF2-40B4-BE49-F238E27FC236}">
                <a16:creationId xmlns:a16="http://schemas.microsoft.com/office/drawing/2014/main" id="{AF46978E-5FDD-40C4-AD7A-CBCC690B54B2}"/>
              </a:ext>
            </a:extLst>
          </p:cNvPr>
          <p:cNvSpPr/>
          <p:nvPr/>
        </p:nvSpPr>
        <p:spPr>
          <a:xfrm>
            <a:off x="5895973" y="4379718"/>
            <a:ext cx="400053" cy="30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1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karta, text&#10;&#10;Beskrivning genererad med hög exakthet">
            <a:extLst>
              <a:ext uri="{FF2B5EF4-FFF2-40B4-BE49-F238E27FC236}">
                <a16:creationId xmlns:a16="http://schemas.microsoft.com/office/drawing/2014/main" id="{32D5B267-8592-419D-91A9-04F7162E6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243" y="1900305"/>
            <a:ext cx="5449889" cy="4087416"/>
          </a:xfrm>
          <a:prstGeom prst="rect">
            <a:avLst/>
          </a:prstGeom>
          <a:effectLst/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4D997572-6BE3-4BA5-B4E7-112E0E77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8970558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sz="2800" dirty="0" err="1"/>
              <a:t>Results</a:t>
            </a:r>
            <a:r>
              <a:rPr lang="sv-SE" sz="2800" dirty="0"/>
              <a:t> – </a:t>
            </a:r>
            <a:r>
              <a:rPr lang="sv-SE" sz="2800" dirty="0" err="1"/>
              <a:t>predict</a:t>
            </a:r>
            <a:r>
              <a:rPr lang="sv-SE" sz="2800" dirty="0"/>
              <a:t> DST111 road </a:t>
            </a:r>
            <a:r>
              <a:rPr lang="sv-SE" sz="2800" dirty="0" err="1"/>
              <a:t>surface</a:t>
            </a:r>
            <a:r>
              <a:rPr lang="sv-SE" sz="2800" dirty="0"/>
              <a:t> </a:t>
            </a:r>
            <a:r>
              <a:rPr lang="sv-SE" sz="2800" dirty="0" err="1"/>
              <a:t>temperature</a:t>
            </a:r>
            <a:r>
              <a:rPr lang="sv-SE" sz="2800" dirty="0"/>
              <a:t> </a:t>
            </a:r>
            <a:endParaRPr lang="en-US" sz="2800" dirty="0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7877FCC3-BC09-4E6D-A1B0-FEEE12BBA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664208"/>
            <a:ext cx="4166509" cy="4559611"/>
          </a:xfrm>
        </p:spPr>
        <p:txBody>
          <a:bodyPr>
            <a:normAutofit/>
          </a:bodyPr>
          <a:lstStyle/>
          <a:p>
            <a:r>
              <a:rPr lang="sv-SE" dirty="0"/>
              <a:t>Winner: </a:t>
            </a:r>
            <a:r>
              <a:rPr lang="sv-SE" dirty="0" err="1"/>
              <a:t>Random</a:t>
            </a:r>
            <a:r>
              <a:rPr lang="sv-SE" dirty="0"/>
              <a:t> </a:t>
            </a:r>
            <a:r>
              <a:rPr lang="sv-SE" dirty="0" err="1"/>
              <a:t>forest</a:t>
            </a:r>
            <a:endParaRPr lang="sv-SE" dirty="0"/>
          </a:p>
          <a:p>
            <a:r>
              <a:rPr lang="sv-SE" dirty="0"/>
              <a:t>MSE = 10.16 </a:t>
            </a:r>
          </a:p>
          <a:p>
            <a:r>
              <a:rPr lang="sv-SE" dirty="0"/>
              <a:t>Settings: </a:t>
            </a:r>
            <a:r>
              <a:rPr lang="sv-SE" dirty="0" err="1"/>
              <a:t>Scikit-learn</a:t>
            </a:r>
            <a:r>
              <a:rPr lang="sv-SE" dirty="0"/>
              <a:t> default</a:t>
            </a:r>
          </a:p>
          <a:p>
            <a:r>
              <a:rPr lang="sv-SE" dirty="0"/>
              <a:t>Input features:</a:t>
            </a:r>
            <a:endParaRPr lang="en-US" dirty="0"/>
          </a:p>
          <a:p>
            <a:pPr lvl="1"/>
            <a:r>
              <a:rPr lang="en-US" dirty="0"/>
              <a:t>road surface condition</a:t>
            </a:r>
          </a:p>
          <a:p>
            <a:pPr lvl="1"/>
            <a:r>
              <a:rPr lang="en-US" dirty="0"/>
              <a:t>road friction</a:t>
            </a:r>
          </a:p>
          <a:p>
            <a:pPr lvl="1"/>
            <a:r>
              <a:rPr lang="en-US" dirty="0"/>
              <a:t>Month</a:t>
            </a:r>
          </a:p>
          <a:p>
            <a:pPr lvl="1"/>
            <a:r>
              <a:rPr lang="en-US" dirty="0"/>
              <a:t>hour</a:t>
            </a:r>
          </a:p>
          <a:p>
            <a:pPr lvl="1"/>
            <a:r>
              <a:rPr lang="en-US" dirty="0"/>
              <a:t>precipitation type</a:t>
            </a:r>
          </a:p>
        </p:txBody>
      </p:sp>
    </p:spTree>
    <p:extLst>
      <p:ext uri="{BB962C8B-B14F-4D97-AF65-F5344CB8AC3E}">
        <p14:creationId xmlns:p14="http://schemas.microsoft.com/office/powerpoint/2010/main" val="176442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94E9FC0-BA46-4417-AD4F-EA04E2B6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Discussion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CF8CA34F-4E2E-45EF-B102-0798FCCE74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v-SE" dirty="0"/>
                  <a:t>Good </a:t>
                </a:r>
                <a:r>
                  <a:rPr lang="sv-SE" dirty="0" err="1"/>
                  <a:t>enough</a:t>
                </a:r>
                <a:r>
                  <a:rPr lang="sv-SE" dirty="0"/>
                  <a:t>? </a:t>
                </a:r>
              </a:p>
              <a:p>
                <a:pPr lvl="1"/>
                <a:r>
                  <a:rPr lang="sv-SE" dirty="0"/>
                  <a:t>TIRS road </a:t>
                </a:r>
                <a:r>
                  <a:rPr lang="sv-SE" dirty="0" err="1"/>
                  <a:t>surface</a:t>
                </a:r>
                <a:r>
                  <a:rPr lang="sv-SE" dirty="0"/>
                  <a:t> temp: MSE = 0.89 </a:t>
                </a:r>
              </a:p>
              <a:p>
                <a:pPr lvl="1"/>
                <a:r>
                  <a:rPr lang="sv-SE" dirty="0"/>
                  <a:t>DST111 road </a:t>
                </a:r>
                <a:r>
                  <a:rPr lang="sv-SE" dirty="0" err="1"/>
                  <a:t>surface</a:t>
                </a:r>
                <a:r>
                  <a:rPr lang="sv-SE" dirty="0"/>
                  <a:t> temp:  MSE=10.16</a:t>
                </a:r>
              </a:p>
              <a:p>
                <a:pPr lvl="1"/>
                <a:r>
                  <a:rPr lang="sv-SE" dirty="0" err="1"/>
                  <a:t>Optic</a:t>
                </a:r>
                <a:r>
                  <a:rPr lang="sv-SE" dirty="0"/>
                  <a:t> Eye </a:t>
                </a:r>
                <a:r>
                  <a:rPr lang="sv-SE" dirty="0" err="1"/>
                  <a:t>precipitation</a:t>
                </a:r>
                <a:r>
                  <a:rPr lang="sv-SE" dirty="0"/>
                  <a:t> </a:t>
                </a:r>
                <a:r>
                  <a:rPr lang="sv-SE" dirty="0" err="1"/>
                  <a:t>amount</a:t>
                </a:r>
                <a:r>
                  <a:rPr lang="sv-SE" dirty="0"/>
                  <a:t>: MSE = 0.31 </a:t>
                </a:r>
              </a:p>
              <a:p>
                <a:pPr lvl="1"/>
                <a:r>
                  <a:rPr lang="sv-SE" dirty="0" err="1"/>
                  <a:t>Optic</a:t>
                </a:r>
                <a:r>
                  <a:rPr lang="sv-SE" dirty="0"/>
                  <a:t> Eye </a:t>
                </a:r>
                <a:r>
                  <a:rPr lang="sv-SE" dirty="0" err="1"/>
                  <a:t>Precipitation</a:t>
                </a:r>
                <a:r>
                  <a:rPr lang="sv-SE" dirty="0"/>
                  <a:t> </a:t>
                </a:r>
                <a:r>
                  <a:rPr lang="sv-SE" dirty="0" err="1"/>
                  <a:t>type</a:t>
                </a:r>
                <a:r>
                  <a:rPr lang="sv-SE" dirty="0"/>
                  <a:t>: </a:t>
                </a:r>
                <a:r>
                  <a:rPr lang="sv-SE" dirty="0" err="1"/>
                  <a:t>accuracy</a:t>
                </a:r>
                <a:r>
                  <a:rPr lang="sv-SE" dirty="0"/>
                  <a:t> = 0.84,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</m:oMath>
                </a14:m>
                <a:r>
                  <a:rPr lang="en-US" dirty="0"/>
                  <a:t> = 0.46</a:t>
                </a:r>
              </a:p>
              <a:p>
                <a:r>
                  <a:rPr lang="sv-SE" dirty="0"/>
                  <a:t>Input feature ranking </a:t>
                </a:r>
                <a:r>
                  <a:rPr lang="sv-SE" dirty="0" err="1"/>
                  <a:t>good</a:t>
                </a:r>
                <a:r>
                  <a:rPr lang="sv-SE" dirty="0"/>
                  <a:t>?</a:t>
                </a:r>
              </a:p>
              <a:p>
                <a:pPr lvl="1"/>
                <a:r>
                  <a:rPr lang="sv-SE" dirty="0"/>
                  <a:t>Ex. 6 input features = 63 different </a:t>
                </a:r>
                <a:r>
                  <a:rPr lang="sv-SE" dirty="0" err="1"/>
                  <a:t>ways</a:t>
                </a:r>
                <a:endParaRPr lang="sv-SE" dirty="0"/>
              </a:p>
              <a:p>
                <a:r>
                  <a:rPr lang="sv-SE" dirty="0"/>
                  <a:t>Test </a:t>
                </a:r>
                <a:r>
                  <a:rPr lang="sv-SE" dirty="0" err="1"/>
                  <a:t>dataset</a:t>
                </a:r>
                <a:r>
                  <a:rPr lang="sv-SE" dirty="0"/>
                  <a:t> </a:t>
                </a:r>
                <a:r>
                  <a:rPr lang="sv-SE" dirty="0" err="1"/>
                  <a:t>completely</a:t>
                </a:r>
                <a:r>
                  <a:rPr lang="sv-SE" dirty="0"/>
                  <a:t> </a:t>
                </a:r>
                <a:r>
                  <a:rPr lang="sv-SE" dirty="0" err="1"/>
                  <a:t>unseen</a:t>
                </a:r>
                <a:r>
                  <a:rPr lang="sv-SE" dirty="0"/>
                  <a:t>?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CF8CA34F-4E2E-45EF-B102-0798FCCE74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76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C9731F9-B1B2-4A5C-8AF7-10510B72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Conclusions</a:t>
            </a:r>
            <a:r>
              <a:rPr lang="sv-SE" dirty="0"/>
              <a:t> - </a:t>
            </a:r>
            <a:r>
              <a:rPr lang="sv-SE" dirty="0" err="1"/>
              <a:t>optimized</a:t>
            </a:r>
            <a:r>
              <a:rPr lang="sv-SE" dirty="0"/>
              <a:t> </a:t>
            </a:r>
            <a:r>
              <a:rPr lang="sv-SE" dirty="0" err="1"/>
              <a:t>algorithms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Platshållare för innehåll 3">
                <a:extLst>
                  <a:ext uri="{FF2B5EF4-FFF2-40B4-BE49-F238E27FC236}">
                    <a16:creationId xmlns:a16="http://schemas.microsoft.com/office/drawing/2014/main" id="{B4EDDCC4-5A78-451E-8AD7-878FF5CA369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36730859"/>
                  </p:ext>
                </p:extLst>
              </p:nvPr>
            </p:nvGraphicFramePr>
            <p:xfrm>
              <a:off x="360328" y="1589086"/>
              <a:ext cx="11471343" cy="48549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8680">
                      <a:extLst>
                        <a:ext uri="{9D8B030D-6E8A-4147-A177-3AD203B41FA5}">
                          <a16:colId xmlns:a16="http://schemas.microsoft.com/office/drawing/2014/main" val="1303199277"/>
                        </a:ext>
                      </a:extLst>
                    </a:gridCol>
                    <a:gridCol w="2157413">
                      <a:extLst>
                        <a:ext uri="{9D8B030D-6E8A-4147-A177-3AD203B41FA5}">
                          <a16:colId xmlns:a16="http://schemas.microsoft.com/office/drawing/2014/main" val="2160619917"/>
                        </a:ext>
                      </a:extLst>
                    </a:gridCol>
                    <a:gridCol w="1000125">
                      <a:extLst>
                        <a:ext uri="{9D8B030D-6E8A-4147-A177-3AD203B41FA5}">
                          <a16:colId xmlns:a16="http://schemas.microsoft.com/office/drawing/2014/main" val="37604967"/>
                        </a:ext>
                      </a:extLst>
                    </a:gridCol>
                    <a:gridCol w="784952">
                      <a:extLst>
                        <a:ext uri="{9D8B030D-6E8A-4147-A177-3AD203B41FA5}">
                          <a16:colId xmlns:a16="http://schemas.microsoft.com/office/drawing/2014/main" val="549053421"/>
                        </a:ext>
                      </a:extLst>
                    </a:gridCol>
                    <a:gridCol w="2629218">
                      <a:extLst>
                        <a:ext uri="{9D8B030D-6E8A-4147-A177-3AD203B41FA5}">
                          <a16:colId xmlns:a16="http://schemas.microsoft.com/office/drawing/2014/main" val="1416508361"/>
                        </a:ext>
                      </a:extLst>
                    </a:gridCol>
                    <a:gridCol w="1352868">
                      <a:extLst>
                        <a:ext uri="{9D8B030D-6E8A-4147-A177-3AD203B41FA5}">
                          <a16:colId xmlns:a16="http://schemas.microsoft.com/office/drawing/2014/main" val="2344513897"/>
                        </a:ext>
                      </a:extLst>
                    </a:gridCol>
                    <a:gridCol w="1948087">
                      <a:extLst>
                        <a:ext uri="{9D8B030D-6E8A-4147-A177-3AD203B41FA5}">
                          <a16:colId xmlns:a16="http://schemas.microsoft.com/office/drawing/2014/main" val="143386540"/>
                        </a:ext>
                      </a:extLst>
                    </a:gridCol>
                  </a:tblGrid>
                  <a:tr h="884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Sensor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Project </a:t>
                          </a:r>
                          <a:r>
                            <a:rPr lang="sv-SE" sz="1000" dirty="0" err="1"/>
                            <a:t>subtask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Problem </a:t>
                          </a:r>
                          <a:r>
                            <a:rPr lang="sv-SE" sz="1000" dirty="0" err="1"/>
                            <a:t>type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Best </a:t>
                          </a:r>
                          <a:r>
                            <a:rPr lang="sv-SE" sz="1000" dirty="0" err="1"/>
                            <a:t>algorithm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Choice </a:t>
                          </a:r>
                          <a:r>
                            <a:rPr lang="sv-SE" sz="1000" dirty="0" err="1"/>
                            <a:t>of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top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performing</a:t>
                          </a:r>
                          <a:r>
                            <a:rPr lang="sv-SE" sz="1000" dirty="0"/>
                            <a:t> input features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Optimized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settings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Best </a:t>
                          </a:r>
                          <a:r>
                            <a:rPr lang="sv-SE" sz="1000" dirty="0" err="1"/>
                            <a:t>performance</a:t>
                          </a:r>
                          <a:endParaRPr 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37261259"/>
                      </a:ext>
                    </a:extLst>
                  </a:tr>
                  <a:tr h="1319842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Optic</a:t>
                          </a:r>
                          <a:r>
                            <a:rPr lang="sv-SE" sz="1000" dirty="0"/>
                            <a:t> Eye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Model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precipitation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type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Classification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CART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Road </a:t>
                          </a:r>
                          <a:r>
                            <a:rPr lang="sv-SE" sz="1000" dirty="0" err="1"/>
                            <a:t>surface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condition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/>
                            <a:t>Road </a:t>
                          </a:r>
                          <a:r>
                            <a:rPr lang="sv-SE" sz="1000" dirty="0" err="1"/>
                            <a:t>friction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/>
                            <a:t>DST111 road </a:t>
                          </a:r>
                          <a:r>
                            <a:rPr lang="sv-SE" sz="1000" dirty="0" err="1"/>
                            <a:t>surface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temperature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 err="1"/>
                            <a:t>Hour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 err="1"/>
                            <a:t>Month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Scikit-learn</a:t>
                          </a:r>
                          <a:r>
                            <a:rPr lang="sv-SE" sz="1000" dirty="0"/>
                            <a:t> default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(</a:t>
                          </a:r>
                          <a:r>
                            <a:rPr lang="sv-SE" sz="1000" dirty="0" err="1"/>
                            <a:t>Accuracy</a:t>
                          </a:r>
                          <a:r>
                            <a:rPr lang="sv-SE" sz="1000" dirty="0"/>
                            <a:t>,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sv-SE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sv-SE" sz="10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sv-SE" sz="1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000" dirty="0"/>
                            <a:t>) = (0.84,</a:t>
                          </a:r>
                          <a:r>
                            <a:rPr lang="en-US" sz="1000" baseline="0" dirty="0"/>
                            <a:t> 0.46)</a:t>
                          </a:r>
                          <a:endParaRPr 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12327877"/>
                      </a:ext>
                    </a:extLst>
                  </a:tr>
                  <a:tr h="638849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Model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precipitation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amount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Regression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kNN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Road </a:t>
                          </a:r>
                          <a:r>
                            <a:rPr lang="sv-SE" sz="1000" dirty="0" err="1"/>
                            <a:t>friction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v-SE" sz="1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sv-SE" sz="1000" b="0" i="1" smtClean="0">
                                    <a:latin typeface="Cambria Math" panose="02040503050406030204" pitchFamily="18" charset="0"/>
                                  </a:rPr>
                                  <m:t>=64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MSE = 0.31</a:t>
                          </a:r>
                          <a:endParaRPr 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51836149"/>
                      </a:ext>
                    </a:extLst>
                  </a:tr>
                  <a:tr h="5978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Track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Ice</a:t>
                          </a:r>
                          <a:r>
                            <a:rPr lang="sv-SE" sz="1000" dirty="0"/>
                            <a:t> Road Sensor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Model</a:t>
                          </a:r>
                          <a:r>
                            <a:rPr lang="sv-SE" sz="1000" dirty="0"/>
                            <a:t> TIRS road </a:t>
                          </a:r>
                          <a:r>
                            <a:rPr lang="sv-SE" sz="1000" dirty="0" err="1"/>
                            <a:t>surface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temperature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Regression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MLP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DST111 road </a:t>
                          </a:r>
                          <a:r>
                            <a:rPr lang="sv-SE" sz="1000" dirty="0" err="1"/>
                            <a:t>surface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temperature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/>
                            <a:t>Road </a:t>
                          </a:r>
                          <a:r>
                            <a:rPr lang="sv-SE" sz="1000" dirty="0" err="1"/>
                            <a:t>surface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condition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/>
                            <a:t>Road </a:t>
                          </a:r>
                          <a:r>
                            <a:rPr lang="sv-SE" sz="1000" dirty="0" err="1"/>
                            <a:t>friction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 err="1"/>
                            <a:t>Month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 err="1"/>
                            <a:t>Hour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 err="1"/>
                            <a:t>Precipitation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type</a:t>
                          </a:r>
                          <a:endParaRPr lang="sv-SE" sz="1000" dirty="0"/>
                        </a:p>
                        <a:p>
                          <a:pPr algn="ctr"/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64 </a:t>
                          </a:r>
                          <a:r>
                            <a:rPr lang="sv-SE" sz="1000" dirty="0" err="1"/>
                            <a:t>hidden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nodes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MSE = 0.88</a:t>
                          </a:r>
                          <a:endParaRPr 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700783"/>
                      </a:ext>
                    </a:extLst>
                  </a:tr>
                  <a:tr h="5978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DST111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Model</a:t>
                          </a:r>
                          <a:r>
                            <a:rPr lang="sv-SE" sz="1000" dirty="0"/>
                            <a:t> DST111 road </a:t>
                          </a:r>
                          <a:r>
                            <a:rPr lang="sv-SE" sz="1000" dirty="0" err="1"/>
                            <a:t>surface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temperature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Regression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Random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forest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Road </a:t>
                          </a:r>
                          <a:r>
                            <a:rPr lang="sv-SE" sz="1000" dirty="0" err="1"/>
                            <a:t>surface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condition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/>
                            <a:t>Road </a:t>
                          </a:r>
                          <a:r>
                            <a:rPr lang="sv-SE" sz="1000" dirty="0" err="1"/>
                            <a:t>friction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 err="1"/>
                            <a:t>Month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 err="1"/>
                            <a:t>Precipitation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type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 err="1"/>
                            <a:t>Hour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Scikit-learn</a:t>
                          </a:r>
                          <a:r>
                            <a:rPr lang="sv-SE" sz="1000" dirty="0"/>
                            <a:t> default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MSE = 10.16</a:t>
                          </a:r>
                          <a:endParaRPr 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706058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Platshållare för innehåll 3">
                <a:extLst>
                  <a:ext uri="{FF2B5EF4-FFF2-40B4-BE49-F238E27FC236}">
                    <a16:creationId xmlns:a16="http://schemas.microsoft.com/office/drawing/2014/main" id="{B4EDDCC4-5A78-451E-8AD7-878FF5CA369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736730859"/>
                  </p:ext>
                </p:extLst>
              </p:nvPr>
            </p:nvGraphicFramePr>
            <p:xfrm>
              <a:off x="360328" y="1589086"/>
              <a:ext cx="11471343" cy="48549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8680">
                      <a:extLst>
                        <a:ext uri="{9D8B030D-6E8A-4147-A177-3AD203B41FA5}">
                          <a16:colId xmlns:a16="http://schemas.microsoft.com/office/drawing/2014/main" val="1303199277"/>
                        </a:ext>
                      </a:extLst>
                    </a:gridCol>
                    <a:gridCol w="2157413">
                      <a:extLst>
                        <a:ext uri="{9D8B030D-6E8A-4147-A177-3AD203B41FA5}">
                          <a16:colId xmlns:a16="http://schemas.microsoft.com/office/drawing/2014/main" val="2160619917"/>
                        </a:ext>
                      </a:extLst>
                    </a:gridCol>
                    <a:gridCol w="1000125">
                      <a:extLst>
                        <a:ext uri="{9D8B030D-6E8A-4147-A177-3AD203B41FA5}">
                          <a16:colId xmlns:a16="http://schemas.microsoft.com/office/drawing/2014/main" val="37604967"/>
                        </a:ext>
                      </a:extLst>
                    </a:gridCol>
                    <a:gridCol w="784952">
                      <a:extLst>
                        <a:ext uri="{9D8B030D-6E8A-4147-A177-3AD203B41FA5}">
                          <a16:colId xmlns:a16="http://schemas.microsoft.com/office/drawing/2014/main" val="549053421"/>
                        </a:ext>
                      </a:extLst>
                    </a:gridCol>
                    <a:gridCol w="2629218">
                      <a:extLst>
                        <a:ext uri="{9D8B030D-6E8A-4147-A177-3AD203B41FA5}">
                          <a16:colId xmlns:a16="http://schemas.microsoft.com/office/drawing/2014/main" val="1416508361"/>
                        </a:ext>
                      </a:extLst>
                    </a:gridCol>
                    <a:gridCol w="1352868">
                      <a:extLst>
                        <a:ext uri="{9D8B030D-6E8A-4147-A177-3AD203B41FA5}">
                          <a16:colId xmlns:a16="http://schemas.microsoft.com/office/drawing/2014/main" val="2344513897"/>
                        </a:ext>
                      </a:extLst>
                    </a:gridCol>
                    <a:gridCol w="1948087">
                      <a:extLst>
                        <a:ext uri="{9D8B030D-6E8A-4147-A177-3AD203B41FA5}">
                          <a16:colId xmlns:a16="http://schemas.microsoft.com/office/drawing/2014/main" val="143386540"/>
                        </a:ext>
                      </a:extLst>
                    </a:gridCol>
                  </a:tblGrid>
                  <a:tr h="884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Sensor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Project </a:t>
                          </a:r>
                          <a:r>
                            <a:rPr lang="sv-SE" sz="1000" dirty="0" err="1"/>
                            <a:t>subtask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Problem </a:t>
                          </a:r>
                          <a:r>
                            <a:rPr lang="sv-SE" sz="1000" dirty="0" err="1"/>
                            <a:t>type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Best </a:t>
                          </a:r>
                          <a:r>
                            <a:rPr lang="sv-SE" sz="1000" dirty="0" err="1"/>
                            <a:t>algorithm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Choice </a:t>
                          </a:r>
                          <a:r>
                            <a:rPr lang="sv-SE" sz="1000" dirty="0" err="1"/>
                            <a:t>of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top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performing</a:t>
                          </a:r>
                          <a:r>
                            <a:rPr lang="sv-SE" sz="1000" dirty="0"/>
                            <a:t> input features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Optimized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settings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Best </a:t>
                          </a:r>
                          <a:r>
                            <a:rPr lang="sv-SE" sz="1000" dirty="0" err="1"/>
                            <a:t>performance</a:t>
                          </a:r>
                          <a:endParaRPr 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37261259"/>
                      </a:ext>
                    </a:extLst>
                  </a:tr>
                  <a:tr h="1319842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Optic</a:t>
                          </a:r>
                          <a:r>
                            <a:rPr lang="sv-SE" sz="1000" dirty="0"/>
                            <a:t> Eye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Model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precipitation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type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Classification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CART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Road </a:t>
                          </a:r>
                          <a:r>
                            <a:rPr lang="sv-SE" sz="1000" dirty="0" err="1"/>
                            <a:t>surface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condition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/>
                            <a:t>Road </a:t>
                          </a:r>
                          <a:r>
                            <a:rPr lang="sv-SE" sz="1000" dirty="0" err="1"/>
                            <a:t>friction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/>
                            <a:t>DST111 road </a:t>
                          </a:r>
                          <a:r>
                            <a:rPr lang="sv-SE" sz="1000" dirty="0" err="1"/>
                            <a:t>surface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temperature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 err="1"/>
                            <a:t>Hour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 err="1"/>
                            <a:t>Month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Scikit-learn</a:t>
                          </a:r>
                          <a:r>
                            <a:rPr lang="sv-SE" sz="1000" dirty="0"/>
                            <a:t> default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88438" t="-67281" r="-1563" b="-20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2327877"/>
                      </a:ext>
                    </a:extLst>
                  </a:tr>
                  <a:tr h="638849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Model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precipitation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amount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Regression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kNN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Road </a:t>
                          </a:r>
                          <a:r>
                            <a:rPr lang="sv-SE" sz="1000" dirty="0" err="1"/>
                            <a:t>friction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4054" t="-345714" r="-146396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MSE = 0.31</a:t>
                          </a:r>
                          <a:endParaRPr 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51836149"/>
                      </a:ext>
                    </a:extLst>
                  </a:tr>
                  <a:tr h="1158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Track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Ice</a:t>
                          </a:r>
                          <a:r>
                            <a:rPr lang="sv-SE" sz="1000" dirty="0"/>
                            <a:t> Road Sensor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Model</a:t>
                          </a:r>
                          <a:r>
                            <a:rPr lang="sv-SE" sz="1000" dirty="0"/>
                            <a:t> TIRS road </a:t>
                          </a:r>
                          <a:r>
                            <a:rPr lang="sv-SE" sz="1000" dirty="0" err="1"/>
                            <a:t>surface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temperature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Regression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MLP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DST111 road </a:t>
                          </a:r>
                          <a:r>
                            <a:rPr lang="sv-SE" sz="1000" dirty="0" err="1"/>
                            <a:t>surface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temperature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/>
                            <a:t>Road </a:t>
                          </a:r>
                          <a:r>
                            <a:rPr lang="sv-SE" sz="1000" dirty="0" err="1"/>
                            <a:t>surface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condition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/>
                            <a:t>Road </a:t>
                          </a:r>
                          <a:r>
                            <a:rPr lang="sv-SE" sz="1000" dirty="0" err="1"/>
                            <a:t>friction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 err="1"/>
                            <a:t>Month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 err="1"/>
                            <a:t>Hour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 err="1"/>
                            <a:t>Precipitation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type</a:t>
                          </a:r>
                          <a:endParaRPr lang="sv-SE" sz="1000" dirty="0"/>
                        </a:p>
                        <a:p>
                          <a:pPr algn="ctr"/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64 </a:t>
                          </a:r>
                          <a:r>
                            <a:rPr lang="sv-SE" sz="1000" dirty="0" err="1"/>
                            <a:t>hidden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nodes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MSE = 0.88</a:t>
                          </a:r>
                          <a:endParaRPr 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1700783"/>
                      </a:ext>
                    </a:extLst>
                  </a:tr>
                  <a:tr h="853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DST111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Model</a:t>
                          </a:r>
                          <a:r>
                            <a:rPr lang="sv-SE" sz="1000" dirty="0"/>
                            <a:t> DST111 road </a:t>
                          </a:r>
                          <a:r>
                            <a:rPr lang="sv-SE" sz="1000" dirty="0" err="1"/>
                            <a:t>surface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temperature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Regression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Random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forest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Road </a:t>
                          </a:r>
                          <a:r>
                            <a:rPr lang="sv-SE" sz="1000" dirty="0" err="1"/>
                            <a:t>surface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condition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/>
                            <a:t>Road </a:t>
                          </a:r>
                          <a:r>
                            <a:rPr lang="sv-SE" sz="1000" dirty="0" err="1"/>
                            <a:t>friction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 err="1"/>
                            <a:t>Month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 err="1"/>
                            <a:t>Precipitation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type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 err="1"/>
                            <a:t>Hour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Scikit-learn</a:t>
                          </a:r>
                          <a:r>
                            <a:rPr lang="sv-SE" sz="1000" dirty="0"/>
                            <a:t> default</a:t>
                          </a:r>
                          <a:endParaRPr lang="en-US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MSE = 10.16</a:t>
                          </a:r>
                          <a:endParaRPr lang="en-US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70605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9500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tshållare för innehåll 4">
            <a:extLst>
              <a:ext uri="{FF2B5EF4-FFF2-40B4-BE49-F238E27FC236}">
                <a16:creationId xmlns:a16="http://schemas.microsoft.com/office/drawing/2014/main" id="{E61E7A19-ADFF-44D4-83D6-C2B45F864C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2" r="10020" b="-3"/>
          <a:stretch/>
        </p:blipFill>
        <p:spPr>
          <a:xfrm>
            <a:off x="6091916" y="2052213"/>
            <a:ext cx="5451627" cy="4196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C46CA6BB-E9CD-4439-BA46-AD3A08203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sz="3900" dirty="0"/>
              <a:t>Road </a:t>
            </a:r>
            <a:r>
              <a:rPr lang="sv-SE" sz="3900" dirty="0" err="1"/>
              <a:t>Weather</a:t>
            </a:r>
            <a:r>
              <a:rPr lang="sv-SE" sz="3900" dirty="0"/>
              <a:t> Information System (RWIS)</a:t>
            </a:r>
            <a:endParaRPr lang="en-US" sz="39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A39CFA5-DBC8-4F28-BE2C-CEA949EDA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r>
              <a:rPr lang="sv-SE" dirty="0" err="1"/>
              <a:t>Measure</a:t>
            </a:r>
            <a:r>
              <a:rPr lang="sv-SE" dirty="0"/>
              <a:t> </a:t>
            </a:r>
            <a:r>
              <a:rPr lang="sv-SE" dirty="0" err="1"/>
              <a:t>every</a:t>
            </a:r>
            <a:r>
              <a:rPr lang="sv-SE" dirty="0"/>
              <a:t> 30 </a:t>
            </a:r>
            <a:r>
              <a:rPr lang="sv-SE" dirty="0" err="1"/>
              <a:t>minutes</a:t>
            </a:r>
            <a:endParaRPr lang="sv-SE" dirty="0"/>
          </a:p>
          <a:p>
            <a:pPr lvl="1"/>
            <a:r>
              <a:rPr lang="sv-SE" dirty="0" err="1"/>
              <a:t>Wind</a:t>
            </a:r>
            <a:r>
              <a:rPr lang="sv-SE" dirty="0"/>
              <a:t> speed</a:t>
            </a:r>
          </a:p>
          <a:p>
            <a:pPr lvl="1"/>
            <a:r>
              <a:rPr lang="sv-SE" dirty="0" err="1"/>
              <a:t>Wind</a:t>
            </a:r>
            <a:r>
              <a:rPr lang="sv-SE" dirty="0"/>
              <a:t> </a:t>
            </a:r>
            <a:r>
              <a:rPr lang="sv-SE" dirty="0" err="1"/>
              <a:t>direction</a:t>
            </a:r>
            <a:endParaRPr lang="sv-SE" dirty="0"/>
          </a:p>
          <a:p>
            <a:pPr lvl="1"/>
            <a:r>
              <a:rPr lang="sv-SE" dirty="0"/>
              <a:t>Road </a:t>
            </a:r>
            <a:r>
              <a:rPr lang="sv-SE" dirty="0" err="1"/>
              <a:t>surface</a:t>
            </a:r>
            <a:r>
              <a:rPr lang="sv-SE" dirty="0"/>
              <a:t> </a:t>
            </a:r>
            <a:r>
              <a:rPr lang="sv-SE" dirty="0" err="1"/>
              <a:t>temperature</a:t>
            </a:r>
            <a:endParaRPr lang="sv-SE" dirty="0"/>
          </a:p>
          <a:p>
            <a:pPr lvl="1"/>
            <a:r>
              <a:rPr lang="sv-SE" dirty="0"/>
              <a:t>Road </a:t>
            </a:r>
            <a:r>
              <a:rPr lang="sv-SE" dirty="0" err="1"/>
              <a:t>friction</a:t>
            </a:r>
            <a:endParaRPr lang="sv-SE" dirty="0"/>
          </a:p>
          <a:p>
            <a:pPr lvl="1"/>
            <a:r>
              <a:rPr lang="sv-SE" dirty="0"/>
              <a:t>And </a:t>
            </a:r>
            <a:r>
              <a:rPr lang="sv-SE" dirty="0" err="1"/>
              <a:t>more</a:t>
            </a:r>
            <a:r>
              <a:rPr lang="sv-SE" dirty="0"/>
              <a:t>…</a:t>
            </a:r>
          </a:p>
          <a:p>
            <a:r>
              <a:rPr lang="sv-SE" dirty="0" err="1"/>
              <a:t>Owned</a:t>
            </a:r>
            <a:r>
              <a:rPr lang="sv-SE" dirty="0"/>
              <a:t> by Trafikverket</a:t>
            </a:r>
          </a:p>
          <a:p>
            <a:r>
              <a:rPr lang="sv-SE" dirty="0" err="1"/>
              <a:t>Primarily</a:t>
            </a:r>
            <a:r>
              <a:rPr lang="sv-SE" dirty="0"/>
              <a:t> </a:t>
            </a:r>
            <a:r>
              <a:rPr lang="sv-SE" dirty="0" err="1"/>
              <a:t>winter</a:t>
            </a:r>
            <a:r>
              <a:rPr lang="sv-SE" dirty="0"/>
              <a:t> road </a:t>
            </a:r>
            <a:r>
              <a:rPr lang="sv-SE" dirty="0" err="1"/>
              <a:t>maintenance</a:t>
            </a:r>
            <a:r>
              <a:rPr lang="sv-SE" dirty="0"/>
              <a:t> </a:t>
            </a:r>
            <a:r>
              <a:rPr lang="sv-SE" dirty="0" err="1"/>
              <a:t>work</a:t>
            </a:r>
            <a:endParaRPr lang="sv-SE" dirty="0"/>
          </a:p>
          <a:p>
            <a:r>
              <a:rPr lang="sv-SE" dirty="0"/>
              <a:t>~ 800 RWIS in Sweden</a:t>
            </a:r>
          </a:p>
        </p:txBody>
      </p:sp>
    </p:spTree>
    <p:extLst>
      <p:ext uri="{BB962C8B-B14F-4D97-AF65-F5344CB8AC3E}">
        <p14:creationId xmlns:p14="http://schemas.microsoft.com/office/powerpoint/2010/main" val="267362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CDA30CA-7165-4836-AA2F-A09F28CD7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Recommendations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8C60005-FC85-421F-85DC-59D9067D1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Try given </a:t>
            </a:r>
            <a:r>
              <a:rPr lang="sv-SE" dirty="0" err="1"/>
              <a:t>models</a:t>
            </a:r>
            <a:r>
              <a:rPr lang="sv-SE" dirty="0"/>
              <a:t> for TIRS and </a:t>
            </a:r>
            <a:r>
              <a:rPr lang="sv-SE" dirty="0" err="1"/>
              <a:t>precipitation</a:t>
            </a:r>
            <a:r>
              <a:rPr lang="sv-SE" dirty="0"/>
              <a:t> </a:t>
            </a:r>
            <a:r>
              <a:rPr lang="sv-SE" dirty="0" err="1"/>
              <a:t>amount</a:t>
            </a:r>
            <a:endParaRPr lang="sv-SE" dirty="0"/>
          </a:p>
          <a:p>
            <a:r>
              <a:rPr lang="sv-SE" dirty="0"/>
              <a:t>Experiment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other</a:t>
            </a:r>
            <a:r>
              <a:rPr lang="sv-SE" dirty="0"/>
              <a:t> features from RWIS</a:t>
            </a:r>
          </a:p>
          <a:p>
            <a:r>
              <a:rPr lang="sv-SE" dirty="0" err="1"/>
              <a:t>Handle</a:t>
            </a:r>
            <a:r>
              <a:rPr lang="sv-SE" dirty="0"/>
              <a:t> </a:t>
            </a:r>
            <a:r>
              <a:rPr lang="sv-SE" dirty="0" err="1"/>
              <a:t>imbalanced</a:t>
            </a:r>
            <a:r>
              <a:rPr lang="sv-SE" dirty="0"/>
              <a:t> </a:t>
            </a:r>
            <a:r>
              <a:rPr lang="sv-SE" dirty="0" err="1"/>
              <a:t>dataset</a:t>
            </a:r>
            <a:r>
              <a:rPr lang="sv-SE" dirty="0"/>
              <a:t> for </a:t>
            </a:r>
            <a:r>
              <a:rPr lang="sv-SE" dirty="0" err="1"/>
              <a:t>precipitation</a:t>
            </a:r>
            <a:r>
              <a:rPr lang="sv-SE" dirty="0"/>
              <a:t> </a:t>
            </a:r>
            <a:r>
              <a:rPr lang="sv-SE" dirty="0" err="1"/>
              <a:t>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8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>
            <a:extLst>
              <a:ext uri="{FF2B5EF4-FFF2-40B4-BE49-F238E27FC236}">
                <a16:creationId xmlns:a16="http://schemas.microsoft.com/office/drawing/2014/main" id="{9C1E68FE-346B-43CE-B131-78F73459C9E5}"/>
              </a:ext>
            </a:extLst>
          </p:cNvPr>
          <p:cNvSpPr txBox="1"/>
          <p:nvPr/>
        </p:nvSpPr>
        <p:spPr>
          <a:xfrm>
            <a:off x="3603971" y="2828835"/>
            <a:ext cx="4984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dirty="0" err="1"/>
              <a:t>Thank</a:t>
            </a:r>
            <a:r>
              <a:rPr lang="sv-SE" sz="7200" dirty="0"/>
              <a:t> </a:t>
            </a:r>
            <a:r>
              <a:rPr lang="sv-SE" sz="7200" dirty="0" err="1"/>
              <a:t>you</a:t>
            </a:r>
            <a:r>
              <a:rPr lang="sv-SE" sz="7200" dirty="0"/>
              <a:t>!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25217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46CA6BB-E9CD-4439-BA46-AD3A08203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sz="3900" dirty="0"/>
              <a:t>Road </a:t>
            </a:r>
            <a:r>
              <a:rPr lang="sv-SE" sz="3900" dirty="0" err="1"/>
              <a:t>Weather</a:t>
            </a:r>
            <a:r>
              <a:rPr lang="sv-SE" sz="3900" dirty="0"/>
              <a:t> Information System (RWIS)</a:t>
            </a:r>
            <a:endParaRPr lang="en-US" sz="39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A39CFA5-DBC8-4F28-BE2C-CEA949EDA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aphicFrame>
        <p:nvGraphicFramePr>
          <p:cNvPr id="5" name="Tabell 4">
            <a:extLst>
              <a:ext uri="{FF2B5EF4-FFF2-40B4-BE49-F238E27FC236}">
                <a16:creationId xmlns:a16="http://schemas.microsoft.com/office/drawing/2014/main" id="{FF44D921-95F3-4310-9442-6BA8E2872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0965"/>
              </p:ext>
            </p:extLst>
          </p:nvPr>
        </p:nvGraphicFramePr>
        <p:xfrm>
          <a:off x="2047563" y="2047028"/>
          <a:ext cx="8096874" cy="417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8958">
                  <a:extLst>
                    <a:ext uri="{9D8B030D-6E8A-4147-A177-3AD203B41FA5}">
                      <a16:colId xmlns:a16="http://schemas.microsoft.com/office/drawing/2014/main" val="745232530"/>
                    </a:ext>
                  </a:extLst>
                </a:gridCol>
                <a:gridCol w="2698958">
                  <a:extLst>
                    <a:ext uri="{9D8B030D-6E8A-4147-A177-3AD203B41FA5}">
                      <a16:colId xmlns:a16="http://schemas.microsoft.com/office/drawing/2014/main" val="3431426420"/>
                    </a:ext>
                  </a:extLst>
                </a:gridCol>
                <a:gridCol w="2698958">
                  <a:extLst>
                    <a:ext uri="{9D8B030D-6E8A-4147-A177-3AD203B41FA5}">
                      <a16:colId xmlns:a16="http://schemas.microsoft.com/office/drawing/2014/main" val="834667577"/>
                    </a:ext>
                  </a:extLst>
                </a:gridCol>
              </a:tblGrid>
              <a:tr h="867029">
                <a:tc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Sensor/instrument </a:t>
                      </a:r>
                      <a:r>
                        <a:rPr lang="sv-SE" sz="1400" dirty="0" err="1"/>
                        <a:t>name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 err="1"/>
                        <a:t>Measures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 err="1"/>
                        <a:t>N.o</a:t>
                      </a:r>
                      <a:r>
                        <a:rPr lang="sv-SE" sz="1400" dirty="0"/>
                        <a:t>. stations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7995077"/>
                  </a:ext>
                </a:extLst>
              </a:tr>
              <a:tr h="606920">
                <a:tc rowSpan="2">
                  <a:txBody>
                    <a:bodyPr/>
                    <a:lstStyle/>
                    <a:p>
                      <a:pPr algn="ctr"/>
                      <a:r>
                        <a:rPr lang="sv-SE" sz="1400" dirty="0" err="1"/>
                        <a:t>Optic</a:t>
                      </a:r>
                      <a:r>
                        <a:rPr lang="sv-SE" sz="1400" dirty="0"/>
                        <a:t> Eye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 err="1"/>
                        <a:t>Precipitation</a:t>
                      </a:r>
                      <a:r>
                        <a:rPr lang="sv-SE" sz="1400" dirty="0"/>
                        <a:t> </a:t>
                      </a:r>
                      <a:r>
                        <a:rPr lang="sv-SE" sz="1400" dirty="0" err="1"/>
                        <a:t>type</a:t>
                      </a:r>
                      <a:endParaRPr 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All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5989884"/>
                  </a:ext>
                </a:extLst>
              </a:tr>
              <a:tr h="351628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 err="1"/>
                        <a:t>Precipitation</a:t>
                      </a:r>
                      <a:r>
                        <a:rPr lang="sv-SE" sz="1400" dirty="0"/>
                        <a:t> </a:t>
                      </a:r>
                      <a:r>
                        <a:rPr lang="sv-SE" sz="1400" dirty="0" err="1"/>
                        <a:t>amount</a:t>
                      </a:r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956548"/>
                  </a:ext>
                </a:extLst>
              </a:tr>
              <a:tr h="549229">
                <a:tc>
                  <a:txBody>
                    <a:bodyPr/>
                    <a:lstStyle/>
                    <a:p>
                      <a:pPr algn="ctr"/>
                      <a:r>
                        <a:rPr lang="sv-SE" sz="1400" dirty="0" err="1"/>
                        <a:t>Track</a:t>
                      </a:r>
                      <a:r>
                        <a:rPr lang="sv-SE" sz="1400" dirty="0"/>
                        <a:t> </a:t>
                      </a:r>
                      <a:r>
                        <a:rPr lang="sv-SE" sz="1400" dirty="0" err="1"/>
                        <a:t>Ice</a:t>
                      </a:r>
                      <a:r>
                        <a:rPr lang="sv-SE" sz="1400" dirty="0"/>
                        <a:t> Road Sensor (TIRS)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Road </a:t>
                      </a:r>
                      <a:r>
                        <a:rPr lang="sv-SE" sz="1400" dirty="0" err="1"/>
                        <a:t>surface</a:t>
                      </a:r>
                      <a:r>
                        <a:rPr lang="sv-SE" sz="1400" dirty="0"/>
                        <a:t> </a:t>
                      </a:r>
                      <a:r>
                        <a:rPr lang="sv-SE" sz="1400" dirty="0" err="1"/>
                        <a:t>temperature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All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727075"/>
                  </a:ext>
                </a:extLst>
              </a:tr>
              <a:tr h="549229">
                <a:tc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DST111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Road </a:t>
                      </a:r>
                      <a:r>
                        <a:rPr lang="sv-SE" sz="1400" dirty="0" err="1"/>
                        <a:t>surface</a:t>
                      </a:r>
                      <a:r>
                        <a:rPr lang="sv-SE" sz="1400" dirty="0"/>
                        <a:t> </a:t>
                      </a:r>
                      <a:r>
                        <a:rPr lang="sv-SE" sz="1400" dirty="0" err="1"/>
                        <a:t>temperature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~ 7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969250"/>
                  </a:ext>
                </a:extLst>
              </a:tr>
              <a:tr h="549229">
                <a:tc rowSpan="2"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DSC111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Road </a:t>
                      </a:r>
                      <a:r>
                        <a:rPr lang="sv-SE" sz="1400" dirty="0" err="1"/>
                        <a:t>surface</a:t>
                      </a:r>
                      <a:r>
                        <a:rPr lang="sv-SE" sz="1400" dirty="0"/>
                        <a:t> </a:t>
                      </a:r>
                      <a:r>
                        <a:rPr lang="sv-SE" sz="1400" dirty="0" err="1"/>
                        <a:t>condition</a:t>
                      </a:r>
                      <a:endParaRPr 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~ 26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3940938"/>
                  </a:ext>
                </a:extLst>
              </a:tr>
              <a:tr h="351628"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Road </a:t>
                      </a:r>
                      <a:r>
                        <a:rPr lang="sv-SE" sz="1400" dirty="0" err="1"/>
                        <a:t>friction</a:t>
                      </a:r>
                      <a:endParaRPr 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051074"/>
                  </a:ext>
                </a:extLst>
              </a:tr>
              <a:tr h="351628">
                <a:tc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MS4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Timestamp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8470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874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2AC00B2-681C-4F72-9427-BB323C60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Problems/</a:t>
            </a:r>
            <a:r>
              <a:rPr lang="sv-SE" dirty="0" err="1"/>
              <a:t>challenges</a:t>
            </a:r>
            <a:r>
              <a:rPr lang="sv-SE" dirty="0"/>
              <a:t> RWIS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1C0FAF3-CE04-4922-9074-8C36DB236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TIRS is </a:t>
            </a:r>
            <a:r>
              <a:rPr lang="sv-SE" dirty="0" err="1"/>
              <a:t>dug</a:t>
            </a:r>
            <a:r>
              <a:rPr lang="sv-SE" dirty="0"/>
              <a:t> down </a:t>
            </a:r>
            <a:r>
              <a:rPr lang="sv-SE" dirty="0" err="1"/>
              <a:t>into</a:t>
            </a:r>
            <a:r>
              <a:rPr lang="sv-SE" dirty="0"/>
              <a:t> the road</a:t>
            </a:r>
          </a:p>
          <a:p>
            <a:r>
              <a:rPr lang="sv-SE" dirty="0"/>
              <a:t>Sensors </a:t>
            </a:r>
            <a:r>
              <a:rPr lang="sv-SE" dirty="0" err="1"/>
              <a:t>fail</a:t>
            </a:r>
            <a:endParaRPr lang="sv-SE" dirty="0"/>
          </a:p>
          <a:p>
            <a:pPr lvl="1"/>
            <a:r>
              <a:rPr lang="sv-SE" dirty="0"/>
              <a:t>DSC111 ~ 31%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time</a:t>
            </a:r>
            <a:endParaRPr lang="sv-SE" dirty="0"/>
          </a:p>
          <a:p>
            <a:r>
              <a:rPr lang="sv-SE" dirty="0" err="1"/>
              <a:t>Can</a:t>
            </a:r>
            <a:r>
              <a:rPr lang="sv-SE" dirty="0"/>
              <a:t> sensors be </a:t>
            </a:r>
            <a:r>
              <a:rPr lang="sv-SE" dirty="0" err="1"/>
              <a:t>replaced</a:t>
            </a:r>
            <a:r>
              <a:rPr lang="sv-SE" dirty="0"/>
              <a:t> by software?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16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E45DD45-2926-4752-A6FB-28AEA166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Machine</a:t>
            </a:r>
            <a:r>
              <a:rPr lang="sv-SE" dirty="0"/>
              <a:t> </a:t>
            </a:r>
            <a:r>
              <a:rPr lang="sv-SE" dirty="0" err="1"/>
              <a:t>learning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FA41CD7-2CBC-4911-9DF3-41A962D6E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902" y="1736135"/>
            <a:ext cx="8946541" cy="4195481"/>
          </a:xfrm>
        </p:spPr>
        <p:txBody>
          <a:bodyPr/>
          <a:lstStyle/>
          <a:p>
            <a:r>
              <a:rPr lang="sv-SE" dirty="0" err="1"/>
              <a:t>Example</a:t>
            </a:r>
            <a:r>
              <a:rPr lang="sv-SE" dirty="0"/>
              <a:t>: Software to </a:t>
            </a:r>
            <a:r>
              <a:rPr lang="sv-SE" dirty="0" err="1"/>
              <a:t>recognize</a:t>
            </a:r>
            <a:r>
              <a:rPr lang="sv-SE" dirty="0"/>
              <a:t> faces</a:t>
            </a:r>
            <a:endParaRPr lang="en-US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81EB5C8E-6E67-4485-8390-BA9BC0D26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679" y="5074207"/>
            <a:ext cx="5081634" cy="1373862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E809F9ED-5876-4C8E-8F11-6E36F2FC80E7}"/>
              </a:ext>
            </a:extLst>
          </p:cNvPr>
          <p:cNvSpPr txBox="1"/>
          <p:nvPr/>
        </p:nvSpPr>
        <p:spPr>
          <a:xfrm>
            <a:off x="2671793" y="4595514"/>
            <a:ext cx="143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”</a:t>
            </a:r>
            <a:r>
              <a:rPr lang="sv-SE" dirty="0" err="1"/>
              <a:t>Manually</a:t>
            </a:r>
            <a:r>
              <a:rPr lang="sv-SE" dirty="0"/>
              <a:t>”</a:t>
            </a:r>
            <a:endParaRPr lang="en-US" dirty="0"/>
          </a:p>
        </p:txBody>
      </p:sp>
      <p:pic>
        <p:nvPicPr>
          <p:cNvPr id="8" name="Bildobjekt 7" descr="En bild som visar inomhus&#10;&#10;Beskrivning genererad med hög exakthet">
            <a:extLst>
              <a:ext uri="{FF2B5EF4-FFF2-40B4-BE49-F238E27FC236}">
                <a16:creationId xmlns:a16="http://schemas.microsoft.com/office/drawing/2014/main" id="{D1971CE7-9CE1-435A-A561-214266FDA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700" y="5074207"/>
            <a:ext cx="3452159" cy="112785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3894239C-3CF6-435B-B96E-3C8D9772E69D}"/>
              </a:ext>
            </a:extLst>
          </p:cNvPr>
          <p:cNvSpPr txBox="1"/>
          <p:nvPr/>
        </p:nvSpPr>
        <p:spPr>
          <a:xfrm>
            <a:off x="8507497" y="459642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Machine</a:t>
            </a:r>
            <a:r>
              <a:rPr lang="sv-SE" dirty="0"/>
              <a:t> </a:t>
            </a:r>
            <a:r>
              <a:rPr lang="sv-SE" dirty="0" err="1"/>
              <a:t>learning</a:t>
            </a:r>
            <a:endParaRPr lang="en-US" dirty="0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4ABEA4D9-246F-48A8-9036-0E4E39C83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342" y="2277258"/>
            <a:ext cx="1653784" cy="2303484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2E8AC1E3-6EBE-4921-AFE6-7712EF568A89}"/>
              </a:ext>
            </a:extLst>
          </p:cNvPr>
          <p:cNvSpPr txBox="1"/>
          <p:nvPr/>
        </p:nvSpPr>
        <p:spPr>
          <a:xfrm>
            <a:off x="7509115" y="2307765"/>
            <a:ext cx="118654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5000" dirty="0">
                <a:latin typeface="Abadi" panose="020B0604020202020204" pitchFamily="34" charset="0"/>
              </a:rPr>
              <a:t>?</a:t>
            </a:r>
            <a:endParaRPr lang="en-US" sz="15000" dirty="0">
              <a:latin typeface="Abadi" panose="020B0604020202020204" pitchFamily="34" charset="0"/>
            </a:endParaRP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5DCA9F04-B4C3-4B78-91E4-B5363D44805B}"/>
              </a:ext>
            </a:extLst>
          </p:cNvPr>
          <p:cNvSpPr txBox="1"/>
          <p:nvPr/>
        </p:nvSpPr>
        <p:spPr>
          <a:xfrm>
            <a:off x="5533172" y="4577742"/>
            <a:ext cx="248177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https://opengameart.org/sites/default/files/trump%20pixel%20grande.png</a:t>
            </a:r>
          </a:p>
        </p:txBody>
      </p:sp>
    </p:spTree>
    <p:extLst>
      <p:ext uri="{BB962C8B-B14F-4D97-AF65-F5344CB8AC3E}">
        <p14:creationId xmlns:p14="http://schemas.microsoft.com/office/powerpoint/2010/main" val="157755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54CD85B-0017-47A2-B778-E07CABB5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Supervised</a:t>
            </a:r>
            <a:r>
              <a:rPr lang="sv-SE" dirty="0"/>
              <a:t> </a:t>
            </a:r>
            <a:r>
              <a:rPr lang="sv-SE" dirty="0" err="1"/>
              <a:t>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Platshållare för innehåll 8">
                <a:extLst>
                  <a:ext uri="{FF2B5EF4-FFF2-40B4-BE49-F238E27FC236}">
                    <a16:creationId xmlns:a16="http://schemas.microsoft.com/office/drawing/2014/main" id="{9E34ACAE-D6B9-4B6B-8668-849AAE0E28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3" y="2052918"/>
                <a:ext cx="7011988" cy="4195481"/>
              </a:xfrm>
            </p:spPr>
            <p:txBody>
              <a:bodyPr>
                <a:normAutofit/>
              </a:bodyPr>
              <a:lstStyle/>
              <a:p>
                <a:r>
                  <a:rPr lang="sv-SE" dirty="0" err="1"/>
                  <a:t>Goal</a:t>
                </a:r>
                <a:r>
                  <a:rPr lang="sv-SE" dirty="0"/>
                  <a:t>: </a:t>
                </a:r>
                <a:r>
                  <a:rPr lang="sv-SE" dirty="0" err="1"/>
                  <a:t>train</a:t>
                </a:r>
                <a:r>
                  <a:rPr lang="sv-SE" dirty="0"/>
                  <a:t> a </a:t>
                </a:r>
                <a:r>
                  <a:rPr lang="sv-SE" dirty="0" err="1"/>
                  <a:t>model</a:t>
                </a:r>
                <a:r>
                  <a:rPr lang="sv-SE" dirty="0"/>
                  <a:t> (input -&gt; output)</a:t>
                </a:r>
              </a:p>
              <a:p>
                <a:r>
                  <a:rPr lang="sv-SE" dirty="0"/>
                  <a:t>”</a:t>
                </a:r>
                <a:r>
                  <a:rPr lang="sv-SE" dirty="0" err="1"/>
                  <a:t>Teacher</a:t>
                </a:r>
                <a:r>
                  <a:rPr lang="sv-SE" dirty="0"/>
                  <a:t>” </a:t>
                </a:r>
                <a:r>
                  <a:rPr lang="sv-SE" dirty="0" err="1"/>
                  <a:t>supervising</a:t>
                </a:r>
                <a:r>
                  <a:rPr lang="sv-SE" dirty="0"/>
                  <a:t> the </a:t>
                </a:r>
                <a:r>
                  <a:rPr lang="sv-SE" dirty="0" err="1"/>
                  <a:t>training</a:t>
                </a:r>
                <a:endParaRPr lang="sv-SE" dirty="0"/>
              </a:p>
              <a:p>
                <a:r>
                  <a:rPr lang="sv-SE" dirty="0" err="1"/>
                  <a:t>Train</a:t>
                </a:r>
                <a:r>
                  <a:rPr lang="sv-SE" dirty="0"/>
                  <a:t>/test on a </a:t>
                </a:r>
                <a:r>
                  <a:rPr lang="sv-SE" dirty="0" err="1"/>
                  <a:t>dataset</a:t>
                </a:r>
                <a:endParaRPr lang="sv-SE" dirty="0"/>
              </a:p>
              <a:p>
                <a:pPr lvl="1"/>
                <a:r>
                  <a:rPr lang="sv-SE" dirty="0"/>
                  <a:t>Ex: </a:t>
                </a:r>
                <a:r>
                  <a:rPr lang="sv-SE" dirty="0" err="1"/>
                  <a:t>Holdout</a:t>
                </a:r>
                <a:endParaRPr lang="sv-SE" dirty="0"/>
              </a:p>
              <a:p>
                <a:r>
                  <a:rPr lang="sv-SE" dirty="0"/>
                  <a:t>Regression: </a:t>
                </a:r>
                <a:r>
                  <a:rPr lang="sv-SE" dirty="0" err="1"/>
                  <a:t>Predict</a:t>
                </a:r>
                <a:r>
                  <a:rPr lang="sv-SE" dirty="0"/>
                  <a:t> a </a:t>
                </a:r>
                <a:r>
                  <a:rPr lang="sv-SE" dirty="0" err="1"/>
                  <a:t>quantity</a:t>
                </a:r>
                <a:endParaRPr lang="sv-SE" dirty="0"/>
              </a:p>
              <a:p>
                <a:pPr lvl="1"/>
                <a:r>
                  <a:rPr lang="sv-SE" dirty="0"/>
                  <a:t>Ex: </a:t>
                </a:r>
                <a:r>
                  <a:rPr lang="sv-SE" dirty="0" err="1"/>
                  <a:t>predict</a:t>
                </a:r>
                <a:r>
                  <a:rPr lang="sv-SE" dirty="0"/>
                  <a:t> </a:t>
                </a:r>
                <a:r>
                  <a:rPr lang="sv-SE" dirty="0" err="1"/>
                  <a:t>temperature</a:t>
                </a:r>
                <a:r>
                  <a:rPr lang="sv-SE" dirty="0"/>
                  <a:t> in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sv-S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sv-SE" dirty="0"/>
              </a:p>
              <a:p>
                <a:r>
                  <a:rPr lang="sv-SE" dirty="0" err="1"/>
                  <a:t>Classification</a:t>
                </a:r>
                <a:r>
                  <a:rPr lang="sv-SE" dirty="0"/>
                  <a:t>: Place observations </a:t>
                </a:r>
                <a:r>
                  <a:rPr lang="sv-SE" dirty="0" err="1"/>
                  <a:t>into</a:t>
                </a:r>
                <a:r>
                  <a:rPr lang="sv-SE" dirty="0"/>
                  <a:t> </a:t>
                </a:r>
                <a:r>
                  <a:rPr lang="sv-SE" dirty="0" err="1"/>
                  <a:t>classes</a:t>
                </a:r>
                <a:endParaRPr lang="sv-SE" dirty="0"/>
              </a:p>
              <a:p>
                <a:pPr lvl="1"/>
                <a:r>
                  <a:rPr lang="sv-SE" dirty="0"/>
                  <a:t>Ex. </a:t>
                </a:r>
                <a:r>
                  <a:rPr lang="sv-SE" dirty="0" err="1"/>
                  <a:t>classify</a:t>
                </a:r>
                <a:r>
                  <a:rPr lang="sv-SE" dirty="0"/>
                  <a:t> </a:t>
                </a:r>
                <a:r>
                  <a:rPr lang="sv-SE" dirty="0" err="1"/>
                  <a:t>precipitation</a:t>
                </a:r>
                <a:r>
                  <a:rPr lang="sv-SE" dirty="0"/>
                  <a:t> </a:t>
                </a:r>
                <a:r>
                  <a:rPr lang="sv-SE" dirty="0" err="1"/>
                  <a:t>type</a:t>
                </a:r>
                <a:br>
                  <a:rPr lang="sv-SE" dirty="0"/>
                </a:br>
                <a:endParaRPr lang="en-US" dirty="0"/>
              </a:p>
            </p:txBody>
          </p:sp>
        </mc:Choice>
        <mc:Fallback xmlns="">
          <p:sp>
            <p:nvSpPr>
              <p:cNvPr id="9" name="Platshållare för innehåll 8">
                <a:extLst>
                  <a:ext uri="{FF2B5EF4-FFF2-40B4-BE49-F238E27FC236}">
                    <a16:creationId xmlns:a16="http://schemas.microsoft.com/office/drawing/2014/main" id="{9E34ACAE-D6B9-4B6B-8668-849AAE0E28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3" y="2052918"/>
                <a:ext cx="7011988" cy="4195481"/>
              </a:xfrm>
              <a:blipFill>
                <a:blip r:embed="rId2"/>
                <a:stretch>
                  <a:fillRect l="-435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Bildobjekt 12">
            <a:extLst>
              <a:ext uri="{FF2B5EF4-FFF2-40B4-BE49-F238E27FC236}">
                <a16:creationId xmlns:a16="http://schemas.microsoft.com/office/drawing/2014/main" id="{DB4D35FE-4391-407E-A0FA-E7B5A4493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827" y="1533525"/>
            <a:ext cx="2409825" cy="1895475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0DEB0A79-2D4B-4601-819F-F4FE2BA6E1DE}"/>
              </a:ext>
            </a:extLst>
          </p:cNvPr>
          <p:cNvSpPr/>
          <p:nvPr/>
        </p:nvSpPr>
        <p:spPr>
          <a:xfrm>
            <a:off x="6686365" y="3429000"/>
            <a:ext cx="3984748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https://encrypted-tbn0.gstatic.com/images?q=tbn:ANd9GcTz7gegFXeEYowCV8bklRTQaCcRBcLVcc19yFidynarB599VL12Sg</a:t>
            </a:r>
          </a:p>
        </p:txBody>
      </p:sp>
    </p:spTree>
    <p:extLst>
      <p:ext uri="{BB962C8B-B14F-4D97-AF65-F5344CB8AC3E}">
        <p14:creationId xmlns:p14="http://schemas.microsoft.com/office/powerpoint/2010/main" val="209132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karta, text&#10;&#10;Beskrivning genererad med mycket hög exakthet">
            <a:extLst>
              <a:ext uri="{FF2B5EF4-FFF2-40B4-BE49-F238E27FC236}">
                <a16:creationId xmlns:a16="http://schemas.microsoft.com/office/drawing/2014/main" id="{17143BFC-6452-4AD8-B750-B0BB27E7E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901" y="1351805"/>
            <a:ext cx="4566636" cy="2580148"/>
          </a:xfrm>
          <a:prstGeom prst="rect">
            <a:avLst/>
          </a:prstGeom>
          <a:effectLst/>
        </p:spPr>
      </p:pic>
      <p:pic>
        <p:nvPicPr>
          <p:cNvPr id="6" name="Bildobjekt 5" descr="En bild som visar objekt&#10;&#10;Beskrivning genererad med mycket hög exakthet">
            <a:extLst>
              <a:ext uri="{FF2B5EF4-FFF2-40B4-BE49-F238E27FC236}">
                <a16:creationId xmlns:a16="http://schemas.microsoft.com/office/drawing/2014/main" id="{300F3CBF-1373-4E6F-B9BA-759CB9DA7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901" y="4085841"/>
            <a:ext cx="2390766" cy="2162557"/>
          </a:xfrm>
          <a:prstGeom prst="rect">
            <a:avLst/>
          </a:prstGeom>
          <a:solidFill>
            <a:schemeClr val="tx1"/>
          </a:solidFill>
          <a:effectLst/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86EFF82-7E45-414B-B40B-F7F2BE30D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sz="3300" dirty="0" err="1"/>
              <a:t>Supervised</a:t>
            </a:r>
            <a:r>
              <a:rPr lang="sv-SE" sz="3300" dirty="0"/>
              <a:t> </a:t>
            </a:r>
            <a:r>
              <a:rPr lang="sv-SE" sz="3300" dirty="0" err="1"/>
              <a:t>learning</a:t>
            </a:r>
            <a:r>
              <a:rPr lang="sv-SE" sz="3300" dirty="0"/>
              <a:t> </a:t>
            </a:r>
            <a:r>
              <a:rPr lang="sv-SE" sz="3300" dirty="0" err="1"/>
              <a:t>algorithms</a:t>
            </a:r>
            <a:endParaRPr lang="en-US" sz="3300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A207364-8335-4C5F-B1B0-2EC59D6C1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sz="1100" dirty="0"/>
              <a:t>Decision </a:t>
            </a:r>
            <a:r>
              <a:rPr lang="sv-SE" sz="1100" dirty="0" err="1"/>
              <a:t>tree</a:t>
            </a:r>
            <a:r>
              <a:rPr lang="sv-SE" sz="1100" dirty="0"/>
              <a:t> </a:t>
            </a:r>
            <a:r>
              <a:rPr lang="sv-SE" sz="1100" dirty="0" err="1"/>
              <a:t>based</a:t>
            </a:r>
            <a:r>
              <a:rPr lang="sv-SE" sz="1100" dirty="0"/>
              <a:t> </a:t>
            </a:r>
            <a:r>
              <a:rPr lang="sv-SE" sz="1100" dirty="0" err="1"/>
              <a:t>learning</a:t>
            </a:r>
            <a:endParaRPr lang="sv-SE" sz="1100" dirty="0"/>
          </a:p>
          <a:p>
            <a:pPr lvl="1">
              <a:lnSpc>
                <a:spcPct val="90000"/>
              </a:lnSpc>
            </a:pPr>
            <a:r>
              <a:rPr lang="sv-SE" sz="1100" dirty="0"/>
              <a:t>CART</a:t>
            </a:r>
          </a:p>
          <a:p>
            <a:pPr>
              <a:lnSpc>
                <a:spcPct val="90000"/>
              </a:lnSpc>
            </a:pPr>
            <a:r>
              <a:rPr lang="sv-SE" sz="1100" dirty="0" err="1"/>
              <a:t>Instance</a:t>
            </a:r>
            <a:r>
              <a:rPr lang="sv-SE" sz="1100" dirty="0"/>
              <a:t> </a:t>
            </a:r>
            <a:r>
              <a:rPr lang="sv-SE" sz="1100" dirty="0" err="1"/>
              <a:t>based</a:t>
            </a:r>
            <a:r>
              <a:rPr lang="sv-SE" sz="1100" dirty="0"/>
              <a:t> </a:t>
            </a:r>
            <a:r>
              <a:rPr lang="sv-SE" sz="1100" dirty="0" err="1"/>
              <a:t>learning</a:t>
            </a:r>
            <a:endParaRPr lang="sv-SE" sz="1100" dirty="0"/>
          </a:p>
          <a:p>
            <a:pPr lvl="1">
              <a:lnSpc>
                <a:spcPct val="90000"/>
              </a:lnSpc>
            </a:pPr>
            <a:r>
              <a:rPr lang="sv-SE" sz="1100" dirty="0" err="1"/>
              <a:t>kNN</a:t>
            </a:r>
            <a:endParaRPr lang="sv-SE" sz="1100" dirty="0"/>
          </a:p>
          <a:p>
            <a:pPr>
              <a:lnSpc>
                <a:spcPct val="90000"/>
              </a:lnSpc>
            </a:pPr>
            <a:r>
              <a:rPr lang="sv-SE" sz="1100" dirty="0" err="1"/>
              <a:t>Bayesian</a:t>
            </a:r>
            <a:r>
              <a:rPr lang="sv-SE" sz="1100" dirty="0"/>
              <a:t> </a:t>
            </a:r>
            <a:r>
              <a:rPr lang="sv-SE" sz="1100" dirty="0" err="1"/>
              <a:t>learning</a:t>
            </a:r>
            <a:endParaRPr lang="sv-SE" sz="1100" dirty="0"/>
          </a:p>
          <a:p>
            <a:pPr lvl="1">
              <a:lnSpc>
                <a:spcPct val="90000"/>
              </a:lnSpc>
            </a:pPr>
            <a:r>
              <a:rPr lang="sv-SE" sz="1100" dirty="0" err="1"/>
              <a:t>Naïve</a:t>
            </a:r>
            <a:r>
              <a:rPr lang="sv-SE" sz="1100" dirty="0"/>
              <a:t> </a:t>
            </a:r>
            <a:r>
              <a:rPr lang="sv-SE" sz="1100" dirty="0" err="1"/>
              <a:t>bayes</a:t>
            </a:r>
            <a:endParaRPr lang="sv-SE" sz="1100" dirty="0"/>
          </a:p>
          <a:p>
            <a:pPr>
              <a:lnSpc>
                <a:spcPct val="90000"/>
              </a:lnSpc>
            </a:pPr>
            <a:r>
              <a:rPr lang="sv-SE" sz="1100" dirty="0"/>
              <a:t>Regression </a:t>
            </a:r>
            <a:r>
              <a:rPr lang="sv-SE" sz="1100" dirty="0" err="1"/>
              <a:t>based</a:t>
            </a:r>
            <a:r>
              <a:rPr lang="sv-SE" sz="1100" dirty="0"/>
              <a:t> </a:t>
            </a:r>
            <a:r>
              <a:rPr lang="sv-SE" sz="1100" dirty="0" err="1"/>
              <a:t>learning</a:t>
            </a:r>
            <a:endParaRPr lang="sv-SE" sz="1100" dirty="0"/>
          </a:p>
          <a:p>
            <a:pPr lvl="1">
              <a:lnSpc>
                <a:spcPct val="90000"/>
              </a:lnSpc>
            </a:pPr>
            <a:r>
              <a:rPr lang="sv-SE" sz="1100" dirty="0"/>
              <a:t>OLS </a:t>
            </a:r>
          </a:p>
          <a:p>
            <a:pPr lvl="1">
              <a:lnSpc>
                <a:spcPct val="90000"/>
              </a:lnSpc>
            </a:pPr>
            <a:r>
              <a:rPr lang="sv-SE" sz="1100" dirty="0" err="1"/>
              <a:t>Logistic</a:t>
            </a:r>
            <a:r>
              <a:rPr lang="sv-SE" sz="1100" dirty="0"/>
              <a:t> regression</a:t>
            </a:r>
          </a:p>
          <a:p>
            <a:pPr>
              <a:lnSpc>
                <a:spcPct val="90000"/>
              </a:lnSpc>
            </a:pPr>
            <a:r>
              <a:rPr lang="sv-SE" sz="1100" dirty="0" err="1"/>
              <a:t>Artificial</a:t>
            </a:r>
            <a:r>
              <a:rPr lang="sv-SE" sz="1100" dirty="0"/>
              <a:t> Neural </a:t>
            </a:r>
            <a:r>
              <a:rPr lang="sv-SE" sz="1100" dirty="0" err="1"/>
              <a:t>Networks</a:t>
            </a:r>
            <a:endParaRPr lang="sv-SE" sz="1100" dirty="0"/>
          </a:p>
          <a:p>
            <a:pPr lvl="1">
              <a:lnSpc>
                <a:spcPct val="90000"/>
              </a:lnSpc>
            </a:pPr>
            <a:r>
              <a:rPr lang="sv-SE" sz="1100" dirty="0"/>
              <a:t>Multi-</a:t>
            </a:r>
            <a:r>
              <a:rPr lang="sv-SE" sz="1100" dirty="0" err="1"/>
              <a:t>layer</a:t>
            </a:r>
            <a:r>
              <a:rPr lang="sv-SE" sz="1100" dirty="0"/>
              <a:t> </a:t>
            </a:r>
            <a:r>
              <a:rPr lang="sv-SE" sz="1100" dirty="0" err="1"/>
              <a:t>perceptron</a:t>
            </a:r>
            <a:r>
              <a:rPr lang="sv-SE" sz="1100" dirty="0"/>
              <a:t> (MLP)</a:t>
            </a:r>
          </a:p>
          <a:p>
            <a:pPr>
              <a:lnSpc>
                <a:spcPct val="90000"/>
              </a:lnSpc>
            </a:pPr>
            <a:r>
              <a:rPr lang="sv-SE" sz="1100" dirty="0"/>
              <a:t>Ensemble </a:t>
            </a:r>
            <a:r>
              <a:rPr lang="sv-SE" sz="1100" dirty="0" err="1"/>
              <a:t>learning</a:t>
            </a:r>
            <a:endParaRPr lang="sv-SE" sz="1100" dirty="0"/>
          </a:p>
          <a:p>
            <a:pPr lvl="1">
              <a:lnSpc>
                <a:spcPct val="90000"/>
              </a:lnSpc>
            </a:pPr>
            <a:r>
              <a:rPr lang="sv-SE" sz="1100" dirty="0" err="1"/>
              <a:t>Random</a:t>
            </a:r>
            <a:r>
              <a:rPr lang="sv-SE" sz="1100" dirty="0"/>
              <a:t> </a:t>
            </a:r>
            <a:r>
              <a:rPr lang="sv-SE" sz="1100" dirty="0" err="1"/>
              <a:t>forest</a:t>
            </a:r>
            <a:endParaRPr lang="sv-SE" sz="1100" dirty="0"/>
          </a:p>
          <a:p>
            <a:pPr>
              <a:lnSpc>
                <a:spcPct val="90000"/>
              </a:lnSpc>
            </a:pPr>
            <a:r>
              <a:rPr lang="sv-SE" sz="1100" dirty="0" err="1"/>
              <a:t>Regularization</a:t>
            </a:r>
            <a:r>
              <a:rPr lang="sv-SE" sz="1100" dirty="0"/>
              <a:t>*</a:t>
            </a:r>
          </a:p>
          <a:p>
            <a:pPr lvl="1">
              <a:lnSpc>
                <a:spcPct val="90000"/>
              </a:lnSpc>
            </a:pPr>
            <a:r>
              <a:rPr lang="sv-SE" sz="1100" dirty="0"/>
              <a:t>Lasso</a:t>
            </a:r>
          </a:p>
          <a:p>
            <a:pPr>
              <a:lnSpc>
                <a:spcPct val="90000"/>
              </a:lnSpc>
            </a:pPr>
            <a:endParaRPr lang="en-US" sz="1100" dirty="0"/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2492A301-3C2A-423B-A570-DFC87623631A}"/>
              </a:ext>
            </a:extLst>
          </p:cNvPr>
          <p:cNvSpPr txBox="1"/>
          <p:nvPr/>
        </p:nvSpPr>
        <p:spPr>
          <a:xfrm>
            <a:off x="5784643" y="6248398"/>
            <a:ext cx="312935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/>
              <a:t>https://upload.wikimedia.org/wikipedia/commons/thumb/e/e7/KnnClassification.svg/220px-KnnClassification.svg.png</a:t>
            </a:r>
          </a:p>
        </p:txBody>
      </p:sp>
      <p:pic>
        <p:nvPicPr>
          <p:cNvPr id="9" name="Bildobjekt 8" descr="En bild som visar iPod, elektronik&#10;&#10;Beskrivning genererad med hög exakthet">
            <a:extLst>
              <a:ext uri="{FF2B5EF4-FFF2-40B4-BE49-F238E27FC236}">
                <a16:creationId xmlns:a16="http://schemas.microsoft.com/office/drawing/2014/main" id="{6AEB7FE4-A034-49BB-88D0-513BB1187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999" y="4227952"/>
            <a:ext cx="3056898" cy="187833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70798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59C0792-A3A5-4DA6-80F3-A8EF34CAA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Performance</a:t>
            </a:r>
            <a:r>
              <a:rPr lang="sv-SE" dirty="0"/>
              <a:t> </a:t>
            </a:r>
            <a:r>
              <a:rPr lang="sv-SE" dirty="0" err="1"/>
              <a:t>evaluation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654C2EBF-E612-435D-A0D5-F4A02BDBF2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v-SE" dirty="0"/>
                  <a:t>Generalization</a:t>
                </a:r>
              </a:p>
              <a:p>
                <a:pPr lvl="1"/>
                <a:r>
                  <a:rPr lang="sv-SE" dirty="0" err="1"/>
                  <a:t>Underfitting</a:t>
                </a:r>
                <a:endParaRPr lang="sv-SE" dirty="0"/>
              </a:p>
              <a:p>
                <a:pPr lvl="1"/>
                <a:r>
                  <a:rPr lang="sv-SE" dirty="0" err="1"/>
                  <a:t>Overfitting</a:t>
                </a:r>
                <a:endParaRPr lang="sv-SE" dirty="0"/>
              </a:p>
              <a:p>
                <a:r>
                  <a:rPr lang="sv-SE" dirty="0" err="1"/>
                  <a:t>Evaluate</a:t>
                </a:r>
                <a:r>
                  <a:rPr lang="sv-SE" dirty="0"/>
                  <a:t> </a:t>
                </a:r>
                <a:r>
                  <a:rPr lang="sv-SE" dirty="0" err="1"/>
                  <a:t>classifyer</a:t>
                </a:r>
                <a:endParaRPr lang="sv-SE" dirty="0"/>
              </a:p>
              <a:p>
                <a:pPr lvl="1"/>
                <a:r>
                  <a:rPr lang="sv-SE" dirty="0" err="1"/>
                  <a:t>Accuracy</a:t>
                </a:r>
                <a:r>
                  <a:rPr lang="sv-S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𝑐𝑙𝑎𝑠𝑠𝑖𝑓𝑖𝑐𝑎𝑡𝑖𝑜𝑛𝑠</m:t>
                        </m:r>
                      </m:num>
                      <m:den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</m:den>
                    </m:f>
                  </m:oMath>
                </a14:m>
                <a:endParaRPr lang="sv-SE" dirty="0"/>
              </a:p>
              <a:p>
                <a:pPr lvl="1"/>
                <a:r>
                  <a:rPr lang="sv-SE" dirty="0" err="1"/>
                  <a:t>Recall</a:t>
                </a:r>
                <a:endParaRPr lang="sv-SE" dirty="0"/>
              </a:p>
              <a:p>
                <a:pPr lvl="1"/>
                <a:r>
                  <a:rPr lang="sv-SE" dirty="0"/>
                  <a:t>Precision</a:t>
                </a:r>
              </a:p>
              <a:p>
                <a:pPr lvl="1"/>
                <a:r>
                  <a:rPr lang="sv-SE" dirty="0"/>
                  <a:t>F1</a:t>
                </a:r>
              </a:p>
              <a:p>
                <a:r>
                  <a:rPr lang="sv-SE" dirty="0" err="1"/>
                  <a:t>Evaluate</a:t>
                </a:r>
                <a:r>
                  <a:rPr lang="sv-SE" dirty="0"/>
                  <a:t> regression </a:t>
                </a:r>
                <a:r>
                  <a:rPr lang="sv-SE" dirty="0" err="1"/>
                  <a:t>algorithms</a:t>
                </a:r>
                <a:endParaRPr lang="sv-SE" dirty="0"/>
              </a:p>
              <a:p>
                <a:pPr lvl="1"/>
                <a:r>
                  <a:rPr lang="sv-SE" dirty="0" err="1"/>
                  <a:t>Mean</a:t>
                </a:r>
                <a:r>
                  <a:rPr lang="sv-SE" dirty="0"/>
                  <a:t> </a:t>
                </a:r>
                <a:r>
                  <a:rPr lang="sv-SE" dirty="0" err="1"/>
                  <a:t>Squared</a:t>
                </a:r>
                <a:r>
                  <a:rPr lang="sv-SE" dirty="0"/>
                  <a:t> </a:t>
                </a:r>
                <a:r>
                  <a:rPr lang="sv-SE" dirty="0" err="1"/>
                  <a:t>Error</a:t>
                </a:r>
                <a:r>
                  <a:rPr lang="sv-SE" dirty="0"/>
                  <a:t> (MSE)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654C2EBF-E612-435D-A0D5-F4A02BDBF2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 t="-872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dobjekt 4" descr="En bild som visar klocka&#10;&#10;Beskrivning genererad med hög exakthet">
            <a:extLst>
              <a:ext uri="{FF2B5EF4-FFF2-40B4-BE49-F238E27FC236}">
                <a16:creationId xmlns:a16="http://schemas.microsoft.com/office/drawing/2014/main" id="{125F4F2E-95A6-4FC8-AC24-24E7085EE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470" y="1718256"/>
            <a:ext cx="6072894" cy="1531902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F98A0431-933E-426A-A930-1BBEB156EE12}"/>
              </a:ext>
            </a:extLst>
          </p:cNvPr>
          <p:cNvSpPr txBox="1"/>
          <p:nvPr/>
        </p:nvSpPr>
        <p:spPr>
          <a:xfrm>
            <a:off x="5656620" y="3280551"/>
            <a:ext cx="441659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https://3gp10c1vpy442j63me73gy3s-wpengine.netdna-ssl.com/wp-content/uploads/2018/03/Screen-Shot-2018-03-22-at-11.22.15-AM.png</a:t>
            </a:r>
          </a:p>
        </p:txBody>
      </p:sp>
    </p:spTree>
    <p:extLst>
      <p:ext uri="{BB962C8B-B14F-4D97-AF65-F5344CB8AC3E}">
        <p14:creationId xmlns:p14="http://schemas.microsoft.com/office/powerpoint/2010/main" val="421002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on">
  <a:themeElements>
    <a:clrScheme name="J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J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J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6623</TotalTime>
  <Words>1474</Words>
  <Application>Microsoft Office PowerPoint</Application>
  <PresentationFormat>Bredbild</PresentationFormat>
  <Paragraphs>589</Paragraphs>
  <Slides>31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31</vt:i4>
      </vt:variant>
    </vt:vector>
  </HeadingPairs>
  <TitlesOfParts>
    <vt:vector size="38" baseType="lpstr">
      <vt:lpstr>Abadi</vt:lpstr>
      <vt:lpstr>Arial</vt:lpstr>
      <vt:lpstr>Calibri</vt:lpstr>
      <vt:lpstr>Cambria Math</vt:lpstr>
      <vt:lpstr>Century Gothic</vt:lpstr>
      <vt:lpstr>Wingdings 3</vt:lpstr>
      <vt:lpstr>Jon</vt:lpstr>
      <vt:lpstr>Using supervised learning algorithms to model the behavior of Road Weather Information System sensors</vt:lpstr>
      <vt:lpstr>Agenda</vt:lpstr>
      <vt:lpstr>Road Weather Information System (RWIS)</vt:lpstr>
      <vt:lpstr>Road Weather Information System (RWIS)</vt:lpstr>
      <vt:lpstr>Problems/challenges RWIS</vt:lpstr>
      <vt:lpstr>Machine learning</vt:lpstr>
      <vt:lpstr>Supervised learning</vt:lpstr>
      <vt:lpstr>Supervised learning algorithms</vt:lpstr>
      <vt:lpstr>Performance evaluation</vt:lpstr>
      <vt:lpstr>Thesis objective</vt:lpstr>
      <vt:lpstr>Thesis objective</vt:lpstr>
      <vt:lpstr>Delimitations</vt:lpstr>
      <vt:lpstr>Provided data</vt:lpstr>
      <vt:lpstr>Research approach and tools</vt:lpstr>
      <vt:lpstr>Experimental methodology</vt:lpstr>
      <vt:lpstr>Data preparation process – data cleaning</vt:lpstr>
      <vt:lpstr>Data preparation process – feature selection</vt:lpstr>
      <vt:lpstr>Data preparation process – data transformation</vt:lpstr>
      <vt:lpstr>PowerPoint-presentation</vt:lpstr>
      <vt:lpstr>Results – classify precipitation type</vt:lpstr>
      <vt:lpstr>Results – classify precipitation type </vt:lpstr>
      <vt:lpstr>Results – predict TIRS road surface temperature </vt:lpstr>
      <vt:lpstr>Results – predict TIRS road surface temperature </vt:lpstr>
      <vt:lpstr>Results – predict precipitation amount </vt:lpstr>
      <vt:lpstr>Results – predict precipitation amount</vt:lpstr>
      <vt:lpstr>Results – predict DST111 road surface temperature </vt:lpstr>
      <vt:lpstr>Results – predict DST111 road surface temperature </vt:lpstr>
      <vt:lpstr>Discussion</vt:lpstr>
      <vt:lpstr>Conclusions - optimized algorithms</vt:lpstr>
      <vt:lpstr>Recommendations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supervised learning algorithms to model the behavior of Road Weather Information System sensors</dc:title>
  <dc:creator>Tobias Axelsson</dc:creator>
  <cp:lastModifiedBy>Tobias Axelsson</cp:lastModifiedBy>
  <cp:revision>91</cp:revision>
  <dcterms:created xsi:type="dcterms:W3CDTF">2018-05-15T15:51:15Z</dcterms:created>
  <dcterms:modified xsi:type="dcterms:W3CDTF">2018-05-30T10:50:51Z</dcterms:modified>
</cp:coreProperties>
</file>